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Aileron Heavy" charset="1" panose="00000A00000000000000"/>
      <p:regular r:id="rId21"/>
    </p:embeddedFont>
    <p:embeddedFont>
      <p:font typeface="Aileron" charset="1" panose="00000500000000000000"/>
      <p:regular r:id="rId22"/>
    </p:embeddedFont>
    <p:embeddedFont>
      <p:font typeface="Poppins" charset="1" panose="00000500000000000000"/>
      <p:regular r:id="rId23"/>
    </p:embeddedFont>
    <p:embeddedFont>
      <p:font typeface="Aileron Bold" charset="1" panose="000008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2.jpeg>
</file>

<file path=ppt/media/image3.jpe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16192500" y="10137246"/>
            <a:ext cx="2283181" cy="167947"/>
            <a:chOff x="0" y="0"/>
            <a:chExt cx="601332" cy="44233"/>
          </a:xfrm>
        </p:grpSpPr>
        <p:sp>
          <p:nvSpPr>
            <p:cNvPr name="Freeform 3" id="3"/>
            <p:cNvSpPr/>
            <p:nvPr/>
          </p:nvSpPr>
          <p:spPr>
            <a:xfrm flipH="false" flipV="false" rot="0">
              <a:off x="0" y="0"/>
              <a:ext cx="601332" cy="44233"/>
            </a:xfrm>
            <a:custGeom>
              <a:avLst/>
              <a:gdLst/>
              <a:ahLst/>
              <a:cxnLst/>
              <a:rect r="r" b="b" t="t" l="l"/>
              <a:pathLst>
                <a:path h="44233" w="601332">
                  <a:moveTo>
                    <a:pt x="0" y="0"/>
                  </a:moveTo>
                  <a:lnTo>
                    <a:pt x="601332" y="0"/>
                  </a:lnTo>
                  <a:lnTo>
                    <a:pt x="601332" y="44233"/>
                  </a:lnTo>
                  <a:lnTo>
                    <a:pt x="0" y="44233"/>
                  </a:lnTo>
                  <a:close/>
                </a:path>
              </a:pathLst>
            </a:custGeom>
            <a:solidFill>
              <a:srgbClr val="960909"/>
            </a:solidFill>
          </p:spPr>
        </p:sp>
        <p:sp>
          <p:nvSpPr>
            <p:cNvPr name="TextBox 4" id="4"/>
            <p:cNvSpPr txBox="true"/>
            <p:nvPr/>
          </p:nvSpPr>
          <p:spPr>
            <a:xfrm>
              <a:off x="0" y="-57150"/>
              <a:ext cx="601332" cy="101383"/>
            </a:xfrm>
            <a:prstGeom prst="rect">
              <a:avLst/>
            </a:prstGeom>
          </p:spPr>
          <p:txBody>
            <a:bodyPr anchor="ctr" rtlCol="false" tIns="50800" lIns="50800" bIns="50800" rIns="50800"/>
            <a:lstStyle/>
            <a:p>
              <a:pPr algn="ctr">
                <a:lnSpc>
                  <a:spcPts val="3299"/>
                </a:lnSpc>
              </a:pPr>
            </a:p>
          </p:txBody>
        </p:sp>
      </p:grpSp>
      <p:sp>
        <p:nvSpPr>
          <p:cNvPr name="Freeform 5" id="5"/>
          <p:cNvSpPr/>
          <p:nvPr/>
        </p:nvSpPr>
        <p:spPr>
          <a:xfrm flipH="false" flipV="false" rot="0">
            <a:off x="-334518" y="221743"/>
            <a:ext cx="18677716" cy="10083450"/>
          </a:xfrm>
          <a:custGeom>
            <a:avLst/>
            <a:gdLst/>
            <a:ahLst/>
            <a:cxnLst/>
            <a:rect r="r" b="b" t="t" l="l"/>
            <a:pathLst>
              <a:path h="10083450" w="18677716">
                <a:moveTo>
                  <a:pt x="0" y="0"/>
                </a:moveTo>
                <a:lnTo>
                  <a:pt x="18677715" y="0"/>
                </a:lnTo>
                <a:lnTo>
                  <a:pt x="18677715" y="10083450"/>
                </a:lnTo>
                <a:lnTo>
                  <a:pt x="0" y="10083450"/>
                </a:lnTo>
                <a:lnTo>
                  <a:pt x="0" y="0"/>
                </a:lnTo>
                <a:close/>
              </a:path>
            </a:pathLst>
          </a:custGeom>
          <a:blipFill>
            <a:blip r:embed="rId2">
              <a:alphaModFix amt="48000"/>
            </a:blip>
            <a:stretch>
              <a:fillRect l="-5687" t="-18114" r="-8109" b="0"/>
            </a:stretch>
          </a:blipFill>
        </p:spPr>
      </p:sp>
      <p:grpSp>
        <p:nvGrpSpPr>
          <p:cNvPr name="Group 6" id="6"/>
          <p:cNvGrpSpPr/>
          <p:nvPr/>
        </p:nvGrpSpPr>
        <p:grpSpPr>
          <a:xfrm rot="0">
            <a:off x="0" y="0"/>
            <a:ext cx="16192500" cy="172508"/>
            <a:chOff x="0" y="0"/>
            <a:chExt cx="4264691" cy="45434"/>
          </a:xfrm>
        </p:grpSpPr>
        <p:sp>
          <p:nvSpPr>
            <p:cNvPr name="Freeform 7" id="7"/>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8" id="8"/>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grpSp>
        <p:nvGrpSpPr>
          <p:cNvPr name="Group 9" id="9"/>
          <p:cNvGrpSpPr/>
          <p:nvPr/>
        </p:nvGrpSpPr>
        <p:grpSpPr>
          <a:xfrm rot="0">
            <a:off x="3019373" y="1192852"/>
            <a:ext cx="12246346" cy="1163956"/>
            <a:chOff x="0" y="0"/>
            <a:chExt cx="16328461" cy="1551941"/>
          </a:xfrm>
        </p:grpSpPr>
        <p:sp>
          <p:nvSpPr>
            <p:cNvPr name="TextBox 10" id="10"/>
            <p:cNvSpPr txBox="true"/>
            <p:nvPr/>
          </p:nvSpPr>
          <p:spPr>
            <a:xfrm rot="0">
              <a:off x="0" y="-47625"/>
              <a:ext cx="16328461" cy="890905"/>
            </a:xfrm>
            <a:prstGeom prst="rect">
              <a:avLst/>
            </a:prstGeom>
          </p:spPr>
          <p:txBody>
            <a:bodyPr anchor="t" rtlCol="false" tIns="0" lIns="0" bIns="0" rIns="0">
              <a:spAutoFit/>
            </a:bodyPr>
            <a:lstStyle/>
            <a:p>
              <a:pPr algn="ctr">
                <a:lnSpc>
                  <a:spcPts val="5459"/>
                </a:lnSpc>
              </a:pPr>
              <a:r>
                <a:rPr lang="en-US" b="true" sz="4199" spc="125">
                  <a:solidFill>
                    <a:srgbClr val="FF3131"/>
                  </a:solidFill>
                  <a:latin typeface="Aileron Heavy"/>
                  <a:ea typeface="Aileron Heavy"/>
                  <a:cs typeface="Aileron Heavy"/>
                  <a:sym typeface="Aileron Heavy"/>
                </a:rPr>
                <a:t>Data Analytics</a:t>
              </a:r>
            </a:p>
          </p:txBody>
        </p:sp>
        <p:sp>
          <p:nvSpPr>
            <p:cNvPr name="TextBox 11" id="11"/>
            <p:cNvSpPr txBox="true"/>
            <p:nvPr/>
          </p:nvSpPr>
          <p:spPr>
            <a:xfrm rot="0">
              <a:off x="0" y="980440"/>
              <a:ext cx="16328461" cy="571501"/>
            </a:xfrm>
            <a:prstGeom prst="rect">
              <a:avLst/>
            </a:prstGeom>
          </p:spPr>
          <p:txBody>
            <a:bodyPr anchor="t" rtlCol="false" tIns="0" lIns="0" bIns="0" rIns="0">
              <a:spAutoFit/>
            </a:bodyPr>
            <a:lstStyle/>
            <a:p>
              <a:pPr algn="ctr">
                <a:lnSpc>
                  <a:spcPts val="3749"/>
                </a:lnSpc>
              </a:pPr>
              <a:r>
                <a:rPr lang="en-US" sz="2499" spc="74">
                  <a:solidFill>
                    <a:srgbClr val="FFFFFF"/>
                  </a:solidFill>
                  <a:latin typeface="Aileron"/>
                  <a:ea typeface="Aileron"/>
                  <a:cs typeface="Aileron"/>
                  <a:sym typeface="Aileron"/>
                </a:rPr>
                <a:t>Kelompok 19</a:t>
              </a:r>
            </a:p>
          </p:txBody>
        </p:sp>
      </p:grpSp>
      <p:sp>
        <p:nvSpPr>
          <p:cNvPr name="AutoShape 12" id="12"/>
          <p:cNvSpPr/>
          <p:nvPr/>
        </p:nvSpPr>
        <p:spPr>
          <a:xfrm>
            <a:off x="1893346" y="4452619"/>
            <a:ext cx="14498400" cy="0"/>
          </a:xfrm>
          <a:prstGeom prst="line">
            <a:avLst/>
          </a:prstGeom>
          <a:ln cap="flat" w="76200">
            <a:solidFill>
              <a:srgbClr val="960909"/>
            </a:solidFill>
            <a:prstDash val="solid"/>
            <a:headEnd type="none" len="sm" w="sm"/>
            <a:tailEnd type="none" len="sm" w="sm"/>
          </a:ln>
        </p:spPr>
      </p:sp>
      <p:sp>
        <p:nvSpPr>
          <p:cNvPr name="AutoShape 13" id="13"/>
          <p:cNvSpPr/>
          <p:nvPr/>
        </p:nvSpPr>
        <p:spPr>
          <a:xfrm flipV="true">
            <a:off x="1382190" y="6032374"/>
            <a:ext cx="0" cy="837248"/>
          </a:xfrm>
          <a:prstGeom prst="line">
            <a:avLst/>
          </a:prstGeom>
          <a:ln cap="flat" w="76200">
            <a:solidFill>
              <a:srgbClr val="960909"/>
            </a:solidFill>
            <a:prstDash val="solid"/>
            <a:headEnd type="none" len="sm" w="sm"/>
            <a:tailEnd type="none" len="sm" w="sm"/>
          </a:ln>
        </p:spPr>
      </p:sp>
      <p:sp>
        <p:nvSpPr>
          <p:cNvPr name="AutoShape 14" id="14"/>
          <p:cNvSpPr/>
          <p:nvPr/>
        </p:nvSpPr>
        <p:spPr>
          <a:xfrm flipV="true">
            <a:off x="7431248" y="7524296"/>
            <a:ext cx="0" cy="837248"/>
          </a:xfrm>
          <a:prstGeom prst="line">
            <a:avLst/>
          </a:prstGeom>
          <a:ln cap="flat" w="76200">
            <a:solidFill>
              <a:srgbClr val="960909"/>
            </a:solidFill>
            <a:prstDash val="solid"/>
            <a:headEnd type="none" len="sm" w="sm"/>
            <a:tailEnd type="none" len="sm" w="sm"/>
          </a:ln>
        </p:spPr>
      </p:sp>
      <p:sp>
        <p:nvSpPr>
          <p:cNvPr name="AutoShape 15" id="15"/>
          <p:cNvSpPr/>
          <p:nvPr/>
        </p:nvSpPr>
        <p:spPr>
          <a:xfrm flipV="true">
            <a:off x="13099956" y="6429566"/>
            <a:ext cx="0" cy="837248"/>
          </a:xfrm>
          <a:prstGeom prst="line">
            <a:avLst/>
          </a:prstGeom>
          <a:ln cap="flat" w="76200">
            <a:solidFill>
              <a:srgbClr val="960909"/>
            </a:solidFill>
            <a:prstDash val="solid"/>
            <a:headEnd type="none" len="sm" w="sm"/>
            <a:tailEnd type="none" len="sm" w="sm"/>
          </a:ln>
        </p:spPr>
      </p:sp>
      <p:grpSp>
        <p:nvGrpSpPr>
          <p:cNvPr name="Group 16" id="16"/>
          <p:cNvGrpSpPr/>
          <p:nvPr/>
        </p:nvGrpSpPr>
        <p:grpSpPr>
          <a:xfrm rot="0">
            <a:off x="6991193" y="6899932"/>
            <a:ext cx="880110" cy="880110"/>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0909"/>
            </a:solidFill>
          </p:spPr>
        </p:sp>
        <p:sp>
          <p:nvSpPr>
            <p:cNvPr name="TextBox 18" id="18"/>
            <p:cNvSpPr txBox="true"/>
            <p:nvPr/>
          </p:nvSpPr>
          <p:spPr>
            <a:xfrm>
              <a:off x="76200" y="-19050"/>
              <a:ext cx="660400" cy="755650"/>
            </a:xfrm>
            <a:prstGeom prst="rect">
              <a:avLst/>
            </a:prstGeom>
          </p:spPr>
          <p:txBody>
            <a:bodyPr anchor="ctr" rtlCol="false" tIns="50800" lIns="50800" bIns="50800" rIns="50800"/>
            <a:lstStyle/>
            <a:p>
              <a:pPr algn="ctr">
                <a:lnSpc>
                  <a:spcPts val="4800"/>
                </a:lnSpc>
              </a:pPr>
              <a:r>
                <a:rPr lang="en-US" sz="3200" spc="96">
                  <a:solidFill>
                    <a:srgbClr val="FFFFFF"/>
                  </a:solidFill>
                  <a:latin typeface="Aileron"/>
                  <a:ea typeface="Aileron"/>
                  <a:cs typeface="Aileron"/>
                  <a:sym typeface="Aileron"/>
                </a:rPr>
                <a:t>2</a:t>
              </a:r>
            </a:p>
          </p:txBody>
        </p:sp>
      </p:grpSp>
      <p:grpSp>
        <p:nvGrpSpPr>
          <p:cNvPr name="Group 19" id="19"/>
          <p:cNvGrpSpPr/>
          <p:nvPr/>
        </p:nvGrpSpPr>
        <p:grpSpPr>
          <a:xfrm rot="0">
            <a:off x="904035" y="5570888"/>
            <a:ext cx="880110" cy="880110"/>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0909"/>
            </a:solidFill>
          </p:spPr>
        </p:sp>
        <p:sp>
          <p:nvSpPr>
            <p:cNvPr name="TextBox 21" id="21"/>
            <p:cNvSpPr txBox="true"/>
            <p:nvPr/>
          </p:nvSpPr>
          <p:spPr>
            <a:xfrm>
              <a:off x="76200" y="-19050"/>
              <a:ext cx="660400" cy="755650"/>
            </a:xfrm>
            <a:prstGeom prst="rect">
              <a:avLst/>
            </a:prstGeom>
          </p:spPr>
          <p:txBody>
            <a:bodyPr anchor="ctr" rtlCol="false" tIns="50800" lIns="50800" bIns="50800" rIns="50800"/>
            <a:lstStyle/>
            <a:p>
              <a:pPr algn="ctr">
                <a:lnSpc>
                  <a:spcPts val="4800"/>
                </a:lnSpc>
              </a:pPr>
              <a:r>
                <a:rPr lang="en-US" sz="3200" spc="96">
                  <a:solidFill>
                    <a:srgbClr val="FFFFFF"/>
                  </a:solidFill>
                  <a:latin typeface="Aileron"/>
                  <a:ea typeface="Aileron"/>
                  <a:cs typeface="Aileron"/>
                  <a:sym typeface="Aileron"/>
                </a:rPr>
                <a:t>1</a:t>
              </a:r>
            </a:p>
          </p:txBody>
        </p:sp>
      </p:grpSp>
      <p:grpSp>
        <p:nvGrpSpPr>
          <p:cNvPr name="Group 22" id="22"/>
          <p:cNvGrpSpPr/>
          <p:nvPr/>
        </p:nvGrpSpPr>
        <p:grpSpPr>
          <a:xfrm rot="0">
            <a:off x="12621801" y="5989511"/>
            <a:ext cx="880110" cy="88011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0909"/>
            </a:solidFill>
          </p:spPr>
        </p:sp>
        <p:sp>
          <p:nvSpPr>
            <p:cNvPr name="TextBox 24" id="24"/>
            <p:cNvSpPr txBox="true"/>
            <p:nvPr/>
          </p:nvSpPr>
          <p:spPr>
            <a:xfrm>
              <a:off x="76200" y="-19050"/>
              <a:ext cx="660400" cy="755650"/>
            </a:xfrm>
            <a:prstGeom prst="rect">
              <a:avLst/>
            </a:prstGeom>
          </p:spPr>
          <p:txBody>
            <a:bodyPr anchor="ctr" rtlCol="false" tIns="50800" lIns="50800" bIns="50800" rIns="50800"/>
            <a:lstStyle/>
            <a:p>
              <a:pPr algn="ctr">
                <a:lnSpc>
                  <a:spcPts val="4800"/>
                </a:lnSpc>
              </a:pPr>
              <a:r>
                <a:rPr lang="en-US" sz="3200" spc="96">
                  <a:solidFill>
                    <a:srgbClr val="FFFFFF"/>
                  </a:solidFill>
                  <a:latin typeface="Aileron"/>
                  <a:ea typeface="Aileron"/>
                  <a:cs typeface="Aileron"/>
                  <a:sym typeface="Aileron"/>
                </a:rPr>
                <a:t>3</a:t>
              </a:r>
            </a:p>
          </p:txBody>
        </p:sp>
      </p:grpSp>
      <p:sp>
        <p:nvSpPr>
          <p:cNvPr name="TextBox 25" id="25"/>
          <p:cNvSpPr txBox="true"/>
          <p:nvPr/>
        </p:nvSpPr>
        <p:spPr>
          <a:xfrm rot="0">
            <a:off x="1712352" y="6345270"/>
            <a:ext cx="4273251" cy="382905"/>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ea typeface="Aileron"/>
                <a:cs typeface="Aileron"/>
                <a:sym typeface="Aileron"/>
              </a:rPr>
              <a:t>Rakhel Franiska Tampubolon</a:t>
            </a:r>
          </a:p>
        </p:txBody>
      </p:sp>
      <p:sp>
        <p:nvSpPr>
          <p:cNvPr name="TextBox 26" id="26"/>
          <p:cNvSpPr txBox="true"/>
          <p:nvPr/>
        </p:nvSpPr>
        <p:spPr>
          <a:xfrm rot="0">
            <a:off x="1305990" y="5833744"/>
            <a:ext cx="2678438" cy="382938"/>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ea typeface="Aileron"/>
                <a:cs typeface="Aileron"/>
                <a:sym typeface="Aileron"/>
              </a:rPr>
              <a:t>11423058</a:t>
            </a:r>
          </a:p>
        </p:txBody>
      </p:sp>
      <p:sp>
        <p:nvSpPr>
          <p:cNvPr name="TextBox 27" id="27"/>
          <p:cNvSpPr txBox="true"/>
          <p:nvPr/>
        </p:nvSpPr>
        <p:spPr>
          <a:xfrm rot="0">
            <a:off x="7871303" y="7560015"/>
            <a:ext cx="3677508" cy="382905"/>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ea typeface="Aileron"/>
                <a:cs typeface="Aileron"/>
                <a:sym typeface="Aileron"/>
              </a:rPr>
              <a:t>Gracia Anggraini Manik</a:t>
            </a:r>
          </a:p>
        </p:txBody>
      </p:sp>
      <p:sp>
        <p:nvSpPr>
          <p:cNvPr name="TextBox 28" id="28"/>
          <p:cNvSpPr txBox="true"/>
          <p:nvPr/>
        </p:nvSpPr>
        <p:spPr>
          <a:xfrm rot="0">
            <a:off x="7871303" y="7076259"/>
            <a:ext cx="2163042" cy="448037"/>
          </a:xfrm>
          <a:prstGeom prst="rect">
            <a:avLst/>
          </a:prstGeom>
        </p:spPr>
        <p:txBody>
          <a:bodyPr anchor="t" rtlCol="false" tIns="0" lIns="0" bIns="0" rIns="0">
            <a:spAutoFit/>
          </a:bodyPr>
          <a:lstStyle/>
          <a:p>
            <a:pPr algn="ctr">
              <a:lnSpc>
                <a:spcPts val="3766"/>
              </a:lnSpc>
            </a:pPr>
            <a:r>
              <a:rPr lang="en-US" sz="2511" spc="75">
                <a:solidFill>
                  <a:srgbClr val="FFFFFF"/>
                </a:solidFill>
                <a:latin typeface="Aileron"/>
                <a:ea typeface="Aileron"/>
                <a:cs typeface="Aileron"/>
                <a:sym typeface="Aileron"/>
              </a:rPr>
              <a:t>11423060</a:t>
            </a:r>
          </a:p>
        </p:txBody>
      </p:sp>
      <p:sp>
        <p:nvSpPr>
          <p:cNvPr name="TextBox 29" id="29"/>
          <p:cNvSpPr txBox="true"/>
          <p:nvPr/>
        </p:nvSpPr>
        <p:spPr>
          <a:xfrm rot="0">
            <a:off x="13678360" y="6345270"/>
            <a:ext cx="3377477" cy="382905"/>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ea typeface="Aileron"/>
                <a:cs typeface="Aileron"/>
                <a:sym typeface="Aileron"/>
              </a:rPr>
              <a:t>Yenny Angelita Gurning</a:t>
            </a:r>
          </a:p>
        </p:txBody>
      </p:sp>
      <p:sp>
        <p:nvSpPr>
          <p:cNvPr name="TextBox 30" id="30"/>
          <p:cNvSpPr txBox="true"/>
          <p:nvPr/>
        </p:nvSpPr>
        <p:spPr>
          <a:xfrm rot="0">
            <a:off x="13501911" y="5953793"/>
            <a:ext cx="1666128" cy="382905"/>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ea typeface="Aileron"/>
                <a:cs typeface="Aileron"/>
                <a:sym typeface="Aileron"/>
              </a:rPr>
              <a:t>11423064</a:t>
            </a:r>
          </a:p>
        </p:txBody>
      </p:sp>
      <p:sp>
        <p:nvSpPr>
          <p:cNvPr name="TextBox 31" id="31"/>
          <p:cNvSpPr txBox="true"/>
          <p:nvPr/>
        </p:nvSpPr>
        <p:spPr>
          <a:xfrm rot="0">
            <a:off x="6233923" y="3474069"/>
            <a:ext cx="5817245" cy="643891"/>
          </a:xfrm>
          <a:prstGeom prst="rect">
            <a:avLst/>
          </a:prstGeom>
        </p:spPr>
        <p:txBody>
          <a:bodyPr anchor="t" rtlCol="false" tIns="0" lIns="0" bIns="0" rIns="0">
            <a:spAutoFit/>
          </a:bodyPr>
          <a:lstStyle/>
          <a:p>
            <a:pPr algn="ctr">
              <a:lnSpc>
                <a:spcPts val="5399"/>
              </a:lnSpc>
              <a:spcBef>
                <a:spcPct val="0"/>
              </a:spcBef>
            </a:pPr>
            <a:r>
              <a:rPr lang="en-US" sz="3599" spc="107">
                <a:solidFill>
                  <a:srgbClr val="FFFFFF"/>
                </a:solidFill>
                <a:latin typeface="Aileron"/>
                <a:ea typeface="Aileron"/>
                <a:cs typeface="Aileron"/>
                <a:sym typeface="Aileron"/>
              </a:rPr>
              <a:t>Netflix Movie and TV Show</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913" r="0" b="-72752"/>
            </a:stretch>
          </a:blipFill>
        </p:spPr>
      </p:sp>
      <p:grpSp>
        <p:nvGrpSpPr>
          <p:cNvPr name="Group 3" id="3"/>
          <p:cNvGrpSpPr/>
          <p:nvPr/>
        </p:nvGrpSpPr>
        <p:grpSpPr>
          <a:xfrm rot="0">
            <a:off x="0" y="10198418"/>
            <a:ext cx="16192500" cy="88582"/>
            <a:chOff x="0" y="0"/>
            <a:chExt cx="4264691" cy="23330"/>
          </a:xfrm>
        </p:grpSpPr>
        <p:sp>
          <p:nvSpPr>
            <p:cNvPr name="Freeform 4" id="4"/>
            <p:cNvSpPr/>
            <p:nvPr/>
          </p:nvSpPr>
          <p:spPr>
            <a:xfrm flipH="false" flipV="false" rot="0">
              <a:off x="0" y="0"/>
              <a:ext cx="4264691" cy="23330"/>
            </a:xfrm>
            <a:custGeom>
              <a:avLst/>
              <a:gdLst/>
              <a:ahLst/>
              <a:cxnLst/>
              <a:rect r="r" b="b" t="t" l="l"/>
              <a:pathLst>
                <a:path h="23330" w="4264691">
                  <a:moveTo>
                    <a:pt x="0" y="0"/>
                  </a:moveTo>
                  <a:lnTo>
                    <a:pt x="4264691" y="0"/>
                  </a:lnTo>
                  <a:lnTo>
                    <a:pt x="4264691" y="23330"/>
                  </a:lnTo>
                  <a:lnTo>
                    <a:pt x="0" y="23330"/>
                  </a:lnTo>
                  <a:close/>
                </a:path>
              </a:pathLst>
            </a:custGeom>
            <a:solidFill>
              <a:srgbClr val="960909"/>
            </a:solidFill>
          </p:spPr>
        </p:sp>
        <p:sp>
          <p:nvSpPr>
            <p:cNvPr name="TextBox 5" id="5"/>
            <p:cNvSpPr txBox="true"/>
            <p:nvPr/>
          </p:nvSpPr>
          <p:spPr>
            <a:xfrm>
              <a:off x="0" y="-57150"/>
              <a:ext cx="4264691" cy="80480"/>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6192500" y="0"/>
            <a:ext cx="2283181" cy="167947"/>
            <a:chOff x="0" y="0"/>
            <a:chExt cx="601332" cy="44233"/>
          </a:xfrm>
        </p:grpSpPr>
        <p:sp>
          <p:nvSpPr>
            <p:cNvPr name="Freeform 7" id="7"/>
            <p:cNvSpPr/>
            <p:nvPr/>
          </p:nvSpPr>
          <p:spPr>
            <a:xfrm flipH="false" flipV="false" rot="0">
              <a:off x="0" y="0"/>
              <a:ext cx="601332" cy="44233"/>
            </a:xfrm>
            <a:custGeom>
              <a:avLst/>
              <a:gdLst/>
              <a:ahLst/>
              <a:cxnLst/>
              <a:rect r="r" b="b" t="t" l="l"/>
              <a:pathLst>
                <a:path h="44233" w="601332">
                  <a:moveTo>
                    <a:pt x="0" y="0"/>
                  </a:moveTo>
                  <a:lnTo>
                    <a:pt x="601332" y="0"/>
                  </a:lnTo>
                  <a:lnTo>
                    <a:pt x="601332" y="44233"/>
                  </a:lnTo>
                  <a:lnTo>
                    <a:pt x="0" y="44233"/>
                  </a:lnTo>
                  <a:close/>
                </a:path>
              </a:pathLst>
            </a:custGeom>
            <a:solidFill>
              <a:srgbClr val="960909"/>
            </a:solidFill>
          </p:spPr>
        </p:sp>
        <p:sp>
          <p:nvSpPr>
            <p:cNvPr name="TextBox 8" id="8"/>
            <p:cNvSpPr txBox="true"/>
            <p:nvPr/>
          </p:nvSpPr>
          <p:spPr>
            <a:xfrm>
              <a:off x="0" y="-57150"/>
              <a:ext cx="601332" cy="101383"/>
            </a:xfrm>
            <a:prstGeom prst="rect">
              <a:avLst/>
            </a:prstGeom>
          </p:spPr>
          <p:txBody>
            <a:bodyPr anchor="ctr" rtlCol="false" tIns="50800" lIns="50800" bIns="50800" rIns="50800"/>
            <a:lstStyle/>
            <a:p>
              <a:pPr algn="ctr">
                <a:lnSpc>
                  <a:spcPts val="3299"/>
                </a:lnSpc>
              </a:pPr>
            </a:p>
          </p:txBody>
        </p:sp>
      </p:grpSp>
      <p:sp>
        <p:nvSpPr>
          <p:cNvPr name="Freeform 9" id="9"/>
          <p:cNvSpPr/>
          <p:nvPr/>
        </p:nvSpPr>
        <p:spPr>
          <a:xfrm flipH="false" flipV="false" rot="0">
            <a:off x="5793777" y="1881584"/>
            <a:ext cx="7261087" cy="6333706"/>
          </a:xfrm>
          <a:custGeom>
            <a:avLst/>
            <a:gdLst/>
            <a:ahLst/>
            <a:cxnLst/>
            <a:rect r="r" b="b" t="t" l="l"/>
            <a:pathLst>
              <a:path h="6333706" w="7261087">
                <a:moveTo>
                  <a:pt x="0" y="0"/>
                </a:moveTo>
                <a:lnTo>
                  <a:pt x="7261087" y="0"/>
                </a:lnTo>
                <a:lnTo>
                  <a:pt x="7261087" y="6333706"/>
                </a:lnTo>
                <a:lnTo>
                  <a:pt x="0" y="6333706"/>
                </a:lnTo>
                <a:lnTo>
                  <a:pt x="0" y="0"/>
                </a:lnTo>
                <a:close/>
              </a:path>
            </a:pathLst>
          </a:custGeom>
          <a:blipFill>
            <a:blip r:embed="rId3"/>
            <a:stretch>
              <a:fillRect l="-8721" t="0" r="-10371" b="0"/>
            </a:stretch>
          </a:blipFill>
        </p:spPr>
      </p:sp>
      <p:sp>
        <p:nvSpPr>
          <p:cNvPr name="TextBox 10" id="10"/>
          <p:cNvSpPr txBox="true"/>
          <p:nvPr/>
        </p:nvSpPr>
        <p:spPr>
          <a:xfrm rot="0">
            <a:off x="261118" y="169699"/>
            <a:ext cx="12468555" cy="1298583"/>
          </a:xfrm>
          <a:prstGeom prst="rect">
            <a:avLst/>
          </a:prstGeom>
        </p:spPr>
        <p:txBody>
          <a:bodyPr anchor="t" rtlCol="false" tIns="0" lIns="0" bIns="0" rIns="0">
            <a:spAutoFit/>
          </a:bodyPr>
          <a:lstStyle/>
          <a:p>
            <a:pPr algn="l">
              <a:lnSpc>
                <a:spcPts val="9991"/>
              </a:lnSpc>
            </a:pPr>
            <a:r>
              <a:rPr lang="en-US" sz="9083" b="true">
                <a:solidFill>
                  <a:srgbClr val="960909"/>
                </a:solidFill>
                <a:latin typeface="Aileron Heavy"/>
                <a:ea typeface="Aileron Heavy"/>
                <a:cs typeface="Aileron Heavy"/>
                <a:sym typeface="Aileron Heavy"/>
              </a:rPr>
              <a:t>Descriptive Analysis </a:t>
            </a:r>
          </a:p>
        </p:txBody>
      </p:sp>
      <p:sp>
        <p:nvSpPr>
          <p:cNvPr name="TextBox 11" id="11"/>
          <p:cNvSpPr txBox="true"/>
          <p:nvPr/>
        </p:nvSpPr>
        <p:spPr>
          <a:xfrm rot="0">
            <a:off x="1128671" y="3993858"/>
            <a:ext cx="4233376" cy="1337310"/>
          </a:xfrm>
          <a:prstGeom prst="rect">
            <a:avLst/>
          </a:prstGeom>
        </p:spPr>
        <p:txBody>
          <a:bodyPr anchor="t" rtlCol="false" tIns="0" lIns="0" bIns="0" rIns="0">
            <a:spAutoFit/>
          </a:bodyPr>
          <a:lstStyle/>
          <a:p>
            <a:pPr algn="ctr">
              <a:lnSpc>
                <a:spcPts val="3599"/>
              </a:lnSpc>
              <a:spcBef>
                <a:spcPct val="0"/>
              </a:spcBef>
            </a:pPr>
            <a:r>
              <a:rPr lang="en-US" sz="2399" spc="71">
                <a:solidFill>
                  <a:srgbClr val="191919"/>
                </a:solidFill>
                <a:latin typeface="Poppins"/>
                <a:ea typeface="Poppins"/>
                <a:cs typeface="Poppins"/>
                <a:sym typeface="Poppins"/>
              </a:rPr>
              <a:t>Judul Film/TV Shows</a:t>
            </a:r>
            <a:r>
              <a:rPr lang="en-US" sz="2399" spc="71">
                <a:solidFill>
                  <a:srgbClr val="191919"/>
                </a:solidFill>
                <a:latin typeface="Poppins"/>
                <a:ea typeface="Poppins"/>
                <a:cs typeface="Poppins"/>
                <a:sym typeface="Poppins"/>
              </a:rPr>
              <a:t> Terakhir ditambahkan pada Netflix</a:t>
            </a:r>
          </a:p>
        </p:txBody>
      </p:sp>
      <p:sp>
        <p:nvSpPr>
          <p:cNvPr name="TextBox 12" id="12"/>
          <p:cNvSpPr txBox="true"/>
          <p:nvPr/>
        </p:nvSpPr>
        <p:spPr>
          <a:xfrm rot="0">
            <a:off x="1028700" y="8495336"/>
            <a:ext cx="16820630" cy="1337310"/>
          </a:xfrm>
          <a:prstGeom prst="rect">
            <a:avLst/>
          </a:prstGeom>
        </p:spPr>
        <p:txBody>
          <a:bodyPr anchor="t" rtlCol="false" tIns="0" lIns="0" bIns="0" rIns="0">
            <a:spAutoFit/>
          </a:bodyPr>
          <a:lstStyle/>
          <a:p>
            <a:pPr algn="ctr">
              <a:lnSpc>
                <a:spcPts val="3599"/>
              </a:lnSpc>
              <a:spcBef>
                <a:spcPct val="0"/>
              </a:spcBef>
            </a:pPr>
            <a:r>
              <a:rPr lang="en-US" sz="2399" spc="71">
                <a:solidFill>
                  <a:srgbClr val="191919"/>
                </a:solidFill>
                <a:latin typeface="Poppins"/>
                <a:ea typeface="Poppins"/>
                <a:cs typeface="Poppins"/>
                <a:sym typeface="Poppins"/>
              </a:rPr>
              <a:t>Pada gambar menampilkan visualisasi gambar film/tv shows yang ditambahkan 2 hari terakhir yaitu pada tanggal 24 september 2021 ada 9 judul yang ditambahkan dan pada tanggal 25 september hanya ada 1 judul yang ditambahkan.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0638" r="0" b="-106028"/>
            </a:stretch>
          </a:blipFill>
        </p:spPr>
      </p:sp>
      <p:grpSp>
        <p:nvGrpSpPr>
          <p:cNvPr name="Group 3" id="3"/>
          <p:cNvGrpSpPr/>
          <p:nvPr/>
        </p:nvGrpSpPr>
        <p:grpSpPr>
          <a:xfrm rot="0">
            <a:off x="0" y="10124017"/>
            <a:ext cx="16192500" cy="172508"/>
            <a:chOff x="0" y="0"/>
            <a:chExt cx="4264691" cy="45434"/>
          </a:xfrm>
        </p:grpSpPr>
        <p:sp>
          <p:nvSpPr>
            <p:cNvPr name="Freeform 4" id="4"/>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5" id="5"/>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6192500" y="0"/>
            <a:ext cx="2283181" cy="167947"/>
            <a:chOff x="0" y="0"/>
            <a:chExt cx="601332" cy="44233"/>
          </a:xfrm>
        </p:grpSpPr>
        <p:sp>
          <p:nvSpPr>
            <p:cNvPr name="Freeform 7" id="7"/>
            <p:cNvSpPr/>
            <p:nvPr/>
          </p:nvSpPr>
          <p:spPr>
            <a:xfrm flipH="false" flipV="false" rot="0">
              <a:off x="0" y="0"/>
              <a:ext cx="601332" cy="44233"/>
            </a:xfrm>
            <a:custGeom>
              <a:avLst/>
              <a:gdLst/>
              <a:ahLst/>
              <a:cxnLst/>
              <a:rect r="r" b="b" t="t" l="l"/>
              <a:pathLst>
                <a:path h="44233" w="601332">
                  <a:moveTo>
                    <a:pt x="0" y="0"/>
                  </a:moveTo>
                  <a:lnTo>
                    <a:pt x="601332" y="0"/>
                  </a:lnTo>
                  <a:lnTo>
                    <a:pt x="601332" y="44233"/>
                  </a:lnTo>
                  <a:lnTo>
                    <a:pt x="0" y="44233"/>
                  </a:lnTo>
                  <a:close/>
                </a:path>
              </a:pathLst>
            </a:custGeom>
            <a:solidFill>
              <a:srgbClr val="960909"/>
            </a:solidFill>
          </p:spPr>
        </p:sp>
        <p:sp>
          <p:nvSpPr>
            <p:cNvPr name="TextBox 8" id="8"/>
            <p:cNvSpPr txBox="true"/>
            <p:nvPr/>
          </p:nvSpPr>
          <p:spPr>
            <a:xfrm>
              <a:off x="0" y="-57150"/>
              <a:ext cx="601332" cy="101383"/>
            </a:xfrm>
            <a:prstGeom prst="rect">
              <a:avLst/>
            </a:prstGeom>
          </p:spPr>
          <p:txBody>
            <a:bodyPr anchor="ctr" rtlCol="false" tIns="50800" lIns="50800" bIns="50800" rIns="50800"/>
            <a:lstStyle/>
            <a:p>
              <a:pPr algn="ctr">
                <a:lnSpc>
                  <a:spcPts val="3299"/>
                </a:lnSpc>
              </a:pPr>
            </a:p>
          </p:txBody>
        </p:sp>
      </p:grpSp>
      <p:sp>
        <p:nvSpPr>
          <p:cNvPr name="Freeform 9" id="9"/>
          <p:cNvSpPr/>
          <p:nvPr/>
        </p:nvSpPr>
        <p:spPr>
          <a:xfrm flipH="false" flipV="false" rot="0">
            <a:off x="771970" y="2310514"/>
            <a:ext cx="16336889" cy="7678918"/>
          </a:xfrm>
          <a:custGeom>
            <a:avLst/>
            <a:gdLst/>
            <a:ahLst/>
            <a:cxnLst/>
            <a:rect r="r" b="b" t="t" l="l"/>
            <a:pathLst>
              <a:path h="7678918" w="16336889">
                <a:moveTo>
                  <a:pt x="0" y="0"/>
                </a:moveTo>
                <a:lnTo>
                  <a:pt x="16336889" y="0"/>
                </a:lnTo>
                <a:lnTo>
                  <a:pt x="16336889" y="7678918"/>
                </a:lnTo>
                <a:lnTo>
                  <a:pt x="0" y="7678918"/>
                </a:lnTo>
                <a:lnTo>
                  <a:pt x="0" y="0"/>
                </a:lnTo>
                <a:close/>
              </a:path>
            </a:pathLst>
          </a:custGeom>
          <a:blipFill>
            <a:blip r:embed="rId3"/>
            <a:stretch>
              <a:fillRect l="0" t="0" r="0" b="-1854"/>
            </a:stretch>
          </a:blipFill>
        </p:spPr>
      </p:sp>
      <p:sp>
        <p:nvSpPr>
          <p:cNvPr name="TextBox 10" id="10"/>
          <p:cNvSpPr txBox="true"/>
          <p:nvPr/>
        </p:nvSpPr>
        <p:spPr>
          <a:xfrm rot="0">
            <a:off x="147969" y="364985"/>
            <a:ext cx="17379187" cy="1031993"/>
          </a:xfrm>
          <a:prstGeom prst="rect">
            <a:avLst/>
          </a:prstGeom>
        </p:spPr>
        <p:txBody>
          <a:bodyPr anchor="t" rtlCol="false" tIns="0" lIns="0" bIns="0" rIns="0">
            <a:spAutoFit/>
          </a:bodyPr>
          <a:lstStyle/>
          <a:p>
            <a:pPr algn="ctr">
              <a:lnSpc>
                <a:spcPts val="8234"/>
              </a:lnSpc>
            </a:pPr>
            <a:r>
              <a:rPr lang="en-US" b="true" sz="6334" spc="190">
                <a:solidFill>
                  <a:srgbClr val="BDE6FA"/>
                </a:solidFill>
                <a:latin typeface="Aileron Heavy"/>
                <a:ea typeface="Aileron Heavy"/>
                <a:cs typeface="Aileron Heavy"/>
                <a:sym typeface="Aileron Heavy"/>
              </a:rPr>
              <a:t>Data  Visualization(Dashboard Design)</a:t>
            </a:r>
          </a:p>
        </p:txBody>
      </p:sp>
      <p:sp>
        <p:nvSpPr>
          <p:cNvPr name="TextBox 11" id="11"/>
          <p:cNvSpPr txBox="true"/>
          <p:nvPr/>
        </p:nvSpPr>
        <p:spPr>
          <a:xfrm rot="0">
            <a:off x="771970" y="1589903"/>
            <a:ext cx="7808863" cy="441960"/>
          </a:xfrm>
          <a:prstGeom prst="rect">
            <a:avLst/>
          </a:prstGeom>
        </p:spPr>
        <p:txBody>
          <a:bodyPr anchor="t" rtlCol="false" tIns="0" lIns="0" bIns="0" rIns="0">
            <a:spAutoFit/>
          </a:bodyPr>
          <a:lstStyle/>
          <a:p>
            <a:pPr algn="l">
              <a:lnSpc>
                <a:spcPts val="3599"/>
              </a:lnSpc>
              <a:spcBef>
                <a:spcPct val="0"/>
              </a:spcBef>
            </a:pPr>
            <a:r>
              <a:rPr lang="en-US" sz="2399" spc="71">
                <a:solidFill>
                  <a:srgbClr val="FFFFFF"/>
                </a:solidFill>
                <a:latin typeface="Poppins"/>
                <a:ea typeface="Poppins"/>
                <a:cs typeface="Poppins"/>
                <a:sym typeface="Poppins"/>
              </a:rPr>
              <a:t>Visualisasi Dashboard Netflix Movie and TV Show</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0638" r="0" b="-106028"/>
            </a:stretch>
          </a:blipFill>
        </p:spPr>
      </p:sp>
      <p:grpSp>
        <p:nvGrpSpPr>
          <p:cNvPr name="Group 3" id="3"/>
          <p:cNvGrpSpPr/>
          <p:nvPr/>
        </p:nvGrpSpPr>
        <p:grpSpPr>
          <a:xfrm rot="0">
            <a:off x="0" y="10124017"/>
            <a:ext cx="16192500" cy="172508"/>
            <a:chOff x="0" y="0"/>
            <a:chExt cx="4264691" cy="45434"/>
          </a:xfrm>
        </p:grpSpPr>
        <p:sp>
          <p:nvSpPr>
            <p:cNvPr name="Freeform 4" id="4"/>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5" id="5"/>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6192500" y="0"/>
            <a:ext cx="2283181" cy="167947"/>
            <a:chOff x="0" y="0"/>
            <a:chExt cx="601332" cy="44233"/>
          </a:xfrm>
        </p:grpSpPr>
        <p:sp>
          <p:nvSpPr>
            <p:cNvPr name="Freeform 7" id="7"/>
            <p:cNvSpPr/>
            <p:nvPr/>
          </p:nvSpPr>
          <p:spPr>
            <a:xfrm flipH="false" flipV="false" rot="0">
              <a:off x="0" y="0"/>
              <a:ext cx="601332" cy="44233"/>
            </a:xfrm>
            <a:custGeom>
              <a:avLst/>
              <a:gdLst/>
              <a:ahLst/>
              <a:cxnLst/>
              <a:rect r="r" b="b" t="t" l="l"/>
              <a:pathLst>
                <a:path h="44233" w="601332">
                  <a:moveTo>
                    <a:pt x="0" y="0"/>
                  </a:moveTo>
                  <a:lnTo>
                    <a:pt x="601332" y="0"/>
                  </a:lnTo>
                  <a:lnTo>
                    <a:pt x="601332" y="44233"/>
                  </a:lnTo>
                  <a:lnTo>
                    <a:pt x="0" y="44233"/>
                  </a:lnTo>
                  <a:close/>
                </a:path>
              </a:pathLst>
            </a:custGeom>
            <a:solidFill>
              <a:srgbClr val="960909"/>
            </a:solidFill>
          </p:spPr>
        </p:sp>
        <p:sp>
          <p:nvSpPr>
            <p:cNvPr name="TextBox 8" id="8"/>
            <p:cNvSpPr txBox="true"/>
            <p:nvPr/>
          </p:nvSpPr>
          <p:spPr>
            <a:xfrm>
              <a:off x="0" y="-57150"/>
              <a:ext cx="601332" cy="101383"/>
            </a:xfrm>
            <a:prstGeom prst="rect">
              <a:avLst/>
            </a:prstGeom>
          </p:spPr>
          <p:txBody>
            <a:bodyPr anchor="ctr" rtlCol="false" tIns="50800" lIns="50800" bIns="50800" rIns="50800"/>
            <a:lstStyle/>
            <a:p>
              <a:pPr algn="ctr">
                <a:lnSpc>
                  <a:spcPts val="3299"/>
                </a:lnSpc>
              </a:pPr>
            </a:p>
          </p:txBody>
        </p:sp>
      </p:grpSp>
      <p:sp>
        <p:nvSpPr>
          <p:cNvPr name="Freeform 9" id="9"/>
          <p:cNvSpPr/>
          <p:nvPr/>
        </p:nvSpPr>
        <p:spPr>
          <a:xfrm flipH="false" flipV="false" rot="0">
            <a:off x="2413548" y="2024457"/>
            <a:ext cx="14255448" cy="7715761"/>
          </a:xfrm>
          <a:custGeom>
            <a:avLst/>
            <a:gdLst/>
            <a:ahLst/>
            <a:cxnLst/>
            <a:rect r="r" b="b" t="t" l="l"/>
            <a:pathLst>
              <a:path h="7715761" w="14255448">
                <a:moveTo>
                  <a:pt x="0" y="0"/>
                </a:moveTo>
                <a:lnTo>
                  <a:pt x="14255448" y="0"/>
                </a:lnTo>
                <a:lnTo>
                  <a:pt x="14255448" y="7715761"/>
                </a:lnTo>
                <a:lnTo>
                  <a:pt x="0" y="7715761"/>
                </a:lnTo>
                <a:lnTo>
                  <a:pt x="0" y="0"/>
                </a:lnTo>
                <a:close/>
              </a:path>
            </a:pathLst>
          </a:custGeom>
          <a:blipFill>
            <a:blip r:embed="rId3"/>
            <a:stretch>
              <a:fillRect l="0" t="0" r="0" b="0"/>
            </a:stretch>
          </a:blipFill>
        </p:spPr>
      </p:sp>
      <p:sp>
        <p:nvSpPr>
          <p:cNvPr name="TextBox 10" id="10"/>
          <p:cNvSpPr txBox="true"/>
          <p:nvPr/>
        </p:nvSpPr>
        <p:spPr>
          <a:xfrm rot="0">
            <a:off x="0" y="101272"/>
            <a:ext cx="17379187" cy="1031993"/>
          </a:xfrm>
          <a:prstGeom prst="rect">
            <a:avLst/>
          </a:prstGeom>
        </p:spPr>
        <p:txBody>
          <a:bodyPr anchor="t" rtlCol="false" tIns="0" lIns="0" bIns="0" rIns="0">
            <a:spAutoFit/>
          </a:bodyPr>
          <a:lstStyle/>
          <a:p>
            <a:pPr algn="ctr">
              <a:lnSpc>
                <a:spcPts val="8234"/>
              </a:lnSpc>
            </a:pPr>
            <a:r>
              <a:rPr lang="en-US" b="true" sz="6334" spc="190">
                <a:solidFill>
                  <a:srgbClr val="BDE6FA"/>
                </a:solidFill>
                <a:latin typeface="Aileron Heavy"/>
                <a:ea typeface="Aileron Heavy"/>
                <a:cs typeface="Aileron Heavy"/>
                <a:sym typeface="Aileron Heavy"/>
              </a:rPr>
              <a:t>Data  Visualization(Dashboard Design)</a:t>
            </a:r>
          </a:p>
        </p:txBody>
      </p:sp>
      <p:sp>
        <p:nvSpPr>
          <p:cNvPr name="TextBox 11" id="11"/>
          <p:cNvSpPr txBox="true"/>
          <p:nvPr/>
        </p:nvSpPr>
        <p:spPr>
          <a:xfrm rot="0">
            <a:off x="562360" y="1315797"/>
            <a:ext cx="10803582" cy="441960"/>
          </a:xfrm>
          <a:prstGeom prst="rect">
            <a:avLst/>
          </a:prstGeom>
        </p:spPr>
        <p:txBody>
          <a:bodyPr anchor="t" rtlCol="false" tIns="0" lIns="0" bIns="0" rIns="0">
            <a:spAutoFit/>
          </a:bodyPr>
          <a:lstStyle/>
          <a:p>
            <a:pPr algn="l">
              <a:lnSpc>
                <a:spcPts val="3599"/>
              </a:lnSpc>
              <a:spcBef>
                <a:spcPct val="0"/>
              </a:spcBef>
            </a:pPr>
            <a:r>
              <a:rPr lang="en-US" sz="2399" spc="71">
                <a:solidFill>
                  <a:srgbClr val="FFFFFF"/>
                </a:solidFill>
                <a:latin typeface="Poppins"/>
                <a:ea typeface="Poppins"/>
                <a:cs typeface="Poppins"/>
                <a:sym typeface="Poppins"/>
              </a:rPr>
              <a:t>Visualisasi Dashboard Forecast(Prediksi) Netflix Movie and TV Show</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7754" r="0" b="-78912"/>
            </a:stretch>
          </a:blipFill>
        </p:spPr>
      </p:sp>
      <p:grpSp>
        <p:nvGrpSpPr>
          <p:cNvPr name="Group 3" id="3"/>
          <p:cNvGrpSpPr/>
          <p:nvPr/>
        </p:nvGrpSpPr>
        <p:grpSpPr>
          <a:xfrm rot="0">
            <a:off x="-481875" y="9812699"/>
            <a:ext cx="17286479" cy="474301"/>
            <a:chOff x="0" y="0"/>
            <a:chExt cx="4552817" cy="124919"/>
          </a:xfrm>
        </p:grpSpPr>
        <p:sp>
          <p:nvSpPr>
            <p:cNvPr name="Freeform 4" id="4"/>
            <p:cNvSpPr/>
            <p:nvPr/>
          </p:nvSpPr>
          <p:spPr>
            <a:xfrm flipH="false" flipV="false" rot="0">
              <a:off x="0" y="0"/>
              <a:ext cx="4552817" cy="124919"/>
            </a:xfrm>
            <a:custGeom>
              <a:avLst/>
              <a:gdLst/>
              <a:ahLst/>
              <a:cxnLst/>
              <a:rect r="r" b="b" t="t" l="l"/>
              <a:pathLst>
                <a:path h="124919" w="4552817">
                  <a:moveTo>
                    <a:pt x="0" y="0"/>
                  </a:moveTo>
                  <a:lnTo>
                    <a:pt x="4552817" y="0"/>
                  </a:lnTo>
                  <a:lnTo>
                    <a:pt x="4552817" y="124919"/>
                  </a:lnTo>
                  <a:lnTo>
                    <a:pt x="0" y="124919"/>
                  </a:lnTo>
                  <a:close/>
                </a:path>
              </a:pathLst>
            </a:custGeom>
            <a:solidFill>
              <a:srgbClr val="960909"/>
            </a:solidFill>
          </p:spPr>
        </p:sp>
        <p:sp>
          <p:nvSpPr>
            <p:cNvPr name="TextBox 5" id="5"/>
            <p:cNvSpPr txBox="true"/>
            <p:nvPr/>
          </p:nvSpPr>
          <p:spPr>
            <a:xfrm>
              <a:off x="0" y="-57150"/>
              <a:ext cx="4552817" cy="182069"/>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0851367" y="-580459"/>
            <a:ext cx="16192500" cy="172508"/>
            <a:chOff x="0" y="0"/>
            <a:chExt cx="4264691" cy="45434"/>
          </a:xfrm>
        </p:grpSpPr>
        <p:sp>
          <p:nvSpPr>
            <p:cNvPr name="Freeform 7" id="7"/>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8" id="8"/>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sp>
        <p:nvSpPr>
          <p:cNvPr name="TextBox 9" id="9"/>
          <p:cNvSpPr txBox="true"/>
          <p:nvPr/>
        </p:nvSpPr>
        <p:spPr>
          <a:xfrm rot="0">
            <a:off x="437823" y="247650"/>
            <a:ext cx="14445560" cy="1466850"/>
          </a:xfrm>
          <a:prstGeom prst="rect">
            <a:avLst/>
          </a:prstGeom>
        </p:spPr>
        <p:txBody>
          <a:bodyPr anchor="t" rtlCol="false" tIns="0" lIns="0" bIns="0" rIns="0">
            <a:spAutoFit/>
          </a:bodyPr>
          <a:lstStyle/>
          <a:p>
            <a:pPr algn="ctr">
              <a:lnSpc>
                <a:spcPts val="11700"/>
              </a:lnSpc>
            </a:pPr>
            <a:r>
              <a:rPr lang="en-US" b="true" sz="9000" spc="270">
                <a:solidFill>
                  <a:srgbClr val="FF3131"/>
                </a:solidFill>
                <a:latin typeface="Aileron Heavy"/>
                <a:ea typeface="Aileron Heavy"/>
                <a:cs typeface="Aileron Heavy"/>
                <a:sym typeface="Aileron Heavy"/>
              </a:rPr>
              <a:t>Insight &amp; Int</a:t>
            </a:r>
            <a:r>
              <a:rPr lang="en-US" b="true" sz="9000" spc="270">
                <a:solidFill>
                  <a:srgbClr val="FF3131"/>
                </a:solidFill>
                <a:latin typeface="Aileron Heavy"/>
                <a:ea typeface="Aileron Heavy"/>
                <a:cs typeface="Aileron Heavy"/>
                <a:sym typeface="Aileron Heavy"/>
              </a:rPr>
              <a:t>erpretation </a:t>
            </a:r>
          </a:p>
        </p:txBody>
      </p:sp>
      <p:grpSp>
        <p:nvGrpSpPr>
          <p:cNvPr name="Group 10" id="10"/>
          <p:cNvGrpSpPr/>
          <p:nvPr/>
        </p:nvGrpSpPr>
        <p:grpSpPr>
          <a:xfrm rot="0">
            <a:off x="4378696" y="-53166"/>
            <a:ext cx="17286479" cy="474301"/>
            <a:chOff x="0" y="0"/>
            <a:chExt cx="4552817" cy="124919"/>
          </a:xfrm>
        </p:grpSpPr>
        <p:sp>
          <p:nvSpPr>
            <p:cNvPr name="Freeform 11" id="11"/>
            <p:cNvSpPr/>
            <p:nvPr/>
          </p:nvSpPr>
          <p:spPr>
            <a:xfrm flipH="false" flipV="false" rot="0">
              <a:off x="0" y="0"/>
              <a:ext cx="4552817" cy="124919"/>
            </a:xfrm>
            <a:custGeom>
              <a:avLst/>
              <a:gdLst/>
              <a:ahLst/>
              <a:cxnLst/>
              <a:rect r="r" b="b" t="t" l="l"/>
              <a:pathLst>
                <a:path h="124919" w="4552817">
                  <a:moveTo>
                    <a:pt x="0" y="0"/>
                  </a:moveTo>
                  <a:lnTo>
                    <a:pt x="4552817" y="0"/>
                  </a:lnTo>
                  <a:lnTo>
                    <a:pt x="4552817" y="124919"/>
                  </a:lnTo>
                  <a:lnTo>
                    <a:pt x="0" y="124919"/>
                  </a:lnTo>
                  <a:close/>
                </a:path>
              </a:pathLst>
            </a:custGeom>
            <a:solidFill>
              <a:srgbClr val="960909"/>
            </a:solidFill>
          </p:spPr>
        </p:sp>
        <p:sp>
          <p:nvSpPr>
            <p:cNvPr name="TextBox 12" id="12"/>
            <p:cNvSpPr txBox="true"/>
            <p:nvPr/>
          </p:nvSpPr>
          <p:spPr>
            <a:xfrm>
              <a:off x="0" y="-57150"/>
              <a:ext cx="4552817" cy="182069"/>
            </a:xfrm>
            <a:prstGeom prst="rect">
              <a:avLst/>
            </a:prstGeom>
          </p:spPr>
          <p:txBody>
            <a:bodyPr anchor="ctr" rtlCol="false" tIns="50800" lIns="50800" bIns="50800" rIns="50800"/>
            <a:lstStyle/>
            <a:p>
              <a:pPr algn="ctr">
                <a:lnSpc>
                  <a:spcPts val="3299"/>
                </a:lnSpc>
              </a:pPr>
            </a:p>
          </p:txBody>
        </p:sp>
      </p:grpSp>
      <p:sp>
        <p:nvSpPr>
          <p:cNvPr name="TextBox 13" id="13"/>
          <p:cNvSpPr txBox="true"/>
          <p:nvPr/>
        </p:nvSpPr>
        <p:spPr>
          <a:xfrm rot="0">
            <a:off x="561108" y="1874386"/>
            <a:ext cx="2886968" cy="441960"/>
          </a:xfrm>
          <a:prstGeom prst="rect">
            <a:avLst/>
          </a:prstGeom>
        </p:spPr>
        <p:txBody>
          <a:bodyPr anchor="t" rtlCol="false" tIns="0" lIns="0" bIns="0" rIns="0">
            <a:spAutoFit/>
          </a:bodyPr>
          <a:lstStyle/>
          <a:p>
            <a:pPr algn="l">
              <a:lnSpc>
                <a:spcPts val="3599"/>
              </a:lnSpc>
              <a:spcBef>
                <a:spcPct val="0"/>
              </a:spcBef>
            </a:pPr>
            <a:r>
              <a:rPr lang="en-US" sz="2399" spc="71">
                <a:solidFill>
                  <a:srgbClr val="FFFFFF"/>
                </a:solidFill>
                <a:latin typeface="Poppins"/>
                <a:ea typeface="Poppins"/>
                <a:cs typeface="Poppins"/>
                <a:sym typeface="Poppins"/>
              </a:rPr>
              <a:t>Hasil dari analisis:</a:t>
            </a:r>
          </a:p>
        </p:txBody>
      </p:sp>
      <p:sp>
        <p:nvSpPr>
          <p:cNvPr name="TextBox 14" id="14"/>
          <p:cNvSpPr txBox="true"/>
          <p:nvPr/>
        </p:nvSpPr>
        <p:spPr>
          <a:xfrm rot="0">
            <a:off x="437823" y="2737078"/>
            <a:ext cx="17372012" cy="7075621"/>
          </a:xfrm>
          <a:prstGeom prst="rect">
            <a:avLst/>
          </a:prstGeom>
        </p:spPr>
        <p:txBody>
          <a:bodyPr anchor="t" rtlCol="false" tIns="0" lIns="0" bIns="0" rIns="0">
            <a:spAutoFit/>
          </a:bodyPr>
          <a:lstStyle/>
          <a:p>
            <a:pPr algn="just" marL="481694" indent="-240847" lvl="1">
              <a:lnSpc>
                <a:spcPts val="3346"/>
              </a:lnSpc>
              <a:buFont typeface="Arial"/>
              <a:buChar char="•"/>
            </a:pPr>
            <a:r>
              <a:rPr lang="en-US" sz="2231" spc="66">
                <a:solidFill>
                  <a:srgbClr val="FFFFFF"/>
                </a:solidFill>
                <a:latin typeface="Poppins"/>
                <a:ea typeface="Poppins"/>
                <a:cs typeface="Poppins"/>
                <a:sym typeface="Poppins"/>
              </a:rPr>
              <a:t>Pertumbuhan Film &amp; Serial TV</a:t>
            </a:r>
          </a:p>
          <a:p>
            <a:pPr algn="just">
              <a:lnSpc>
                <a:spcPts val="3346"/>
              </a:lnSpc>
            </a:pPr>
            <a:r>
              <a:rPr lang="en-US" sz="2231" spc="66">
                <a:solidFill>
                  <a:srgbClr val="FFFFFF"/>
                </a:solidFill>
                <a:latin typeface="Poppins"/>
                <a:ea typeface="Poppins"/>
                <a:cs typeface="Poppins"/>
                <a:sym typeface="Poppins"/>
              </a:rPr>
              <a:t>Insight: Film naik t</a:t>
            </a:r>
            <a:r>
              <a:rPr lang="en-US" sz="2231" spc="66">
                <a:solidFill>
                  <a:srgbClr val="FFFFFF"/>
                </a:solidFill>
                <a:latin typeface="Poppins"/>
                <a:ea typeface="Poppins"/>
                <a:cs typeface="Poppins"/>
                <a:sym typeface="Poppins"/>
              </a:rPr>
              <a:t>ajam hingga 2017 lalu turun, sedangkan serial TV terus meningkat dan diprediksi melampaui film.</a:t>
            </a:r>
          </a:p>
          <a:p>
            <a:pPr algn="just">
              <a:lnSpc>
                <a:spcPts val="3346"/>
              </a:lnSpc>
            </a:pPr>
            <a:r>
              <a:rPr lang="en-US" sz="2231" spc="66">
                <a:solidFill>
                  <a:srgbClr val="FFFFFF"/>
                </a:solidFill>
                <a:latin typeface="Poppins"/>
                <a:ea typeface="Poppins"/>
                <a:cs typeface="Poppins"/>
                <a:sym typeface="Poppins"/>
              </a:rPr>
              <a:t>Evaluasi: Fokus pada produksi serial TV yang tumbuh stabil dan tingkatkan kualitas film.</a:t>
            </a:r>
          </a:p>
          <a:p>
            <a:pPr algn="just">
              <a:lnSpc>
                <a:spcPts val="3346"/>
              </a:lnSpc>
            </a:pPr>
          </a:p>
          <a:p>
            <a:pPr algn="just" marL="481694" indent="-240847" lvl="1">
              <a:lnSpc>
                <a:spcPts val="3346"/>
              </a:lnSpc>
              <a:buFont typeface="Arial"/>
              <a:buChar char="•"/>
            </a:pPr>
            <a:r>
              <a:rPr lang="en-US" sz="2231" spc="66">
                <a:solidFill>
                  <a:srgbClr val="FFFFFF"/>
                </a:solidFill>
                <a:latin typeface="Poppins"/>
                <a:ea typeface="Poppins"/>
                <a:cs typeface="Poppins"/>
                <a:sym typeface="Poppins"/>
              </a:rPr>
              <a:t>Distribusi Konten per Negara</a:t>
            </a:r>
          </a:p>
          <a:p>
            <a:pPr algn="just">
              <a:lnSpc>
                <a:spcPts val="3346"/>
              </a:lnSpc>
            </a:pPr>
            <a:r>
              <a:rPr lang="en-US" sz="2231" spc="66">
                <a:solidFill>
                  <a:srgbClr val="FFFFFF"/>
                </a:solidFill>
                <a:latin typeface="Poppins"/>
                <a:ea typeface="Poppins"/>
                <a:cs typeface="Poppins"/>
                <a:sym typeface="Poppins"/>
              </a:rPr>
              <a:t>Insight: AS dominan, disusul India, Inggris, Jepang; Asia menunjukkan peningkatan.</a:t>
            </a:r>
          </a:p>
          <a:p>
            <a:pPr algn="just">
              <a:lnSpc>
                <a:spcPts val="3346"/>
              </a:lnSpc>
            </a:pPr>
            <a:r>
              <a:rPr lang="en-US" sz="2231" spc="66">
                <a:solidFill>
                  <a:srgbClr val="FFFFFF"/>
                </a:solidFill>
                <a:latin typeface="Poppins"/>
                <a:ea typeface="Poppins"/>
                <a:cs typeface="Poppins"/>
                <a:sym typeface="Poppins"/>
              </a:rPr>
              <a:t>Evaluasi: Perluas produksi Asia &amp; kolaborasi lintas budaya untuk menjangkau pasar global.</a:t>
            </a:r>
          </a:p>
          <a:p>
            <a:pPr algn="just">
              <a:lnSpc>
                <a:spcPts val="3346"/>
              </a:lnSpc>
            </a:pPr>
          </a:p>
          <a:p>
            <a:pPr algn="just" marL="481694" indent="-240847" lvl="1">
              <a:lnSpc>
                <a:spcPts val="3346"/>
              </a:lnSpc>
              <a:buFont typeface="Arial"/>
              <a:buChar char="•"/>
            </a:pPr>
            <a:r>
              <a:rPr lang="en-US" sz="2231" spc="66">
                <a:solidFill>
                  <a:srgbClr val="FFFFFF"/>
                </a:solidFill>
                <a:latin typeface="Poppins"/>
                <a:ea typeface="Poppins"/>
                <a:cs typeface="Poppins"/>
                <a:sym typeface="Poppins"/>
              </a:rPr>
              <a:t>Distribusi Film vs Serial TV</a:t>
            </a:r>
          </a:p>
          <a:p>
            <a:pPr algn="just">
              <a:lnSpc>
                <a:spcPts val="3346"/>
              </a:lnSpc>
            </a:pPr>
            <a:r>
              <a:rPr lang="en-US" sz="2231" spc="66">
                <a:solidFill>
                  <a:srgbClr val="FFFFFF"/>
                </a:solidFill>
                <a:latin typeface="Poppins"/>
                <a:ea typeface="Poppins"/>
                <a:cs typeface="Poppins"/>
                <a:sym typeface="Poppins"/>
              </a:rPr>
              <a:t>Insight: Film 69,6%, Serial 30,4%; penonton kini lebih condong ke serial.</a:t>
            </a:r>
          </a:p>
          <a:p>
            <a:pPr algn="just">
              <a:lnSpc>
                <a:spcPts val="3346"/>
              </a:lnSpc>
            </a:pPr>
            <a:r>
              <a:rPr lang="en-US" sz="2231" spc="66">
                <a:solidFill>
                  <a:srgbClr val="FFFFFF"/>
                </a:solidFill>
                <a:latin typeface="Poppins"/>
                <a:ea typeface="Poppins"/>
                <a:cs typeface="Poppins"/>
                <a:sym typeface="Poppins"/>
              </a:rPr>
              <a:t>Evaluasi: Tambah konten serial original untuk menyeimbangkan portofolio.</a:t>
            </a:r>
          </a:p>
          <a:p>
            <a:pPr algn="just">
              <a:lnSpc>
                <a:spcPts val="3346"/>
              </a:lnSpc>
            </a:pPr>
          </a:p>
          <a:p>
            <a:pPr algn="just" marL="481694" indent="-240847" lvl="1">
              <a:lnSpc>
                <a:spcPts val="3346"/>
              </a:lnSpc>
              <a:buFont typeface="Arial"/>
              <a:buChar char="•"/>
            </a:pPr>
            <a:r>
              <a:rPr lang="en-US" sz="2231" spc="66">
                <a:solidFill>
                  <a:srgbClr val="FFFFFF"/>
                </a:solidFill>
                <a:latin typeface="Poppins"/>
                <a:ea typeface="Poppins"/>
                <a:cs typeface="Poppins"/>
                <a:sym typeface="Poppins"/>
              </a:rPr>
              <a:t>Analisis Rating</a:t>
            </a:r>
          </a:p>
          <a:p>
            <a:pPr algn="just">
              <a:lnSpc>
                <a:spcPts val="3346"/>
              </a:lnSpc>
            </a:pPr>
            <a:r>
              <a:rPr lang="en-US" sz="2231" spc="66">
                <a:solidFill>
                  <a:srgbClr val="FFFFFF"/>
                </a:solidFill>
                <a:latin typeface="Poppins"/>
                <a:ea typeface="Poppins"/>
                <a:cs typeface="Poppins"/>
                <a:sym typeface="Poppins"/>
              </a:rPr>
              <a:t>Insight: TV-MA &amp; TV-14 mendominasi; konten dewasa paling banyak.</a:t>
            </a:r>
          </a:p>
          <a:p>
            <a:pPr algn="just">
              <a:lnSpc>
                <a:spcPts val="3346"/>
              </a:lnSpc>
            </a:pPr>
            <a:r>
              <a:rPr lang="en-US" sz="2231" spc="66">
                <a:solidFill>
                  <a:srgbClr val="FFFFFF"/>
                </a:solidFill>
                <a:latin typeface="Poppins"/>
                <a:ea typeface="Poppins"/>
                <a:cs typeface="Poppins"/>
                <a:sym typeface="Poppins"/>
              </a:rPr>
              <a:t>Evaluasi: Tambah konten keluarga, namun tetap manfaatkan tren konten dewasa.</a:t>
            </a:r>
          </a:p>
          <a:p>
            <a:pPr algn="just">
              <a:lnSpc>
                <a:spcPts val="3346"/>
              </a:lnSpc>
              <a:spcBef>
                <a:spcPct val="0"/>
              </a:spcBef>
            </a:pPr>
          </a:p>
          <a:p>
            <a:pPr algn="just">
              <a:lnSpc>
                <a:spcPts val="3346"/>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7754" r="0" b="-78912"/>
            </a:stretch>
          </a:blipFill>
        </p:spPr>
      </p:sp>
      <p:grpSp>
        <p:nvGrpSpPr>
          <p:cNvPr name="Group 3" id="3"/>
          <p:cNvGrpSpPr/>
          <p:nvPr/>
        </p:nvGrpSpPr>
        <p:grpSpPr>
          <a:xfrm rot="0">
            <a:off x="-481875" y="9812699"/>
            <a:ext cx="17286479" cy="474301"/>
            <a:chOff x="0" y="0"/>
            <a:chExt cx="4552817" cy="124919"/>
          </a:xfrm>
        </p:grpSpPr>
        <p:sp>
          <p:nvSpPr>
            <p:cNvPr name="Freeform 4" id="4"/>
            <p:cNvSpPr/>
            <p:nvPr/>
          </p:nvSpPr>
          <p:spPr>
            <a:xfrm flipH="false" flipV="false" rot="0">
              <a:off x="0" y="0"/>
              <a:ext cx="4552817" cy="124919"/>
            </a:xfrm>
            <a:custGeom>
              <a:avLst/>
              <a:gdLst/>
              <a:ahLst/>
              <a:cxnLst/>
              <a:rect r="r" b="b" t="t" l="l"/>
              <a:pathLst>
                <a:path h="124919" w="4552817">
                  <a:moveTo>
                    <a:pt x="0" y="0"/>
                  </a:moveTo>
                  <a:lnTo>
                    <a:pt x="4552817" y="0"/>
                  </a:lnTo>
                  <a:lnTo>
                    <a:pt x="4552817" y="124919"/>
                  </a:lnTo>
                  <a:lnTo>
                    <a:pt x="0" y="124919"/>
                  </a:lnTo>
                  <a:close/>
                </a:path>
              </a:pathLst>
            </a:custGeom>
            <a:solidFill>
              <a:srgbClr val="960909"/>
            </a:solidFill>
          </p:spPr>
        </p:sp>
        <p:sp>
          <p:nvSpPr>
            <p:cNvPr name="TextBox 5" id="5"/>
            <p:cNvSpPr txBox="true"/>
            <p:nvPr/>
          </p:nvSpPr>
          <p:spPr>
            <a:xfrm>
              <a:off x="0" y="-57150"/>
              <a:ext cx="4552817" cy="182069"/>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0851367" y="-580459"/>
            <a:ext cx="16192500" cy="172508"/>
            <a:chOff x="0" y="0"/>
            <a:chExt cx="4264691" cy="45434"/>
          </a:xfrm>
        </p:grpSpPr>
        <p:sp>
          <p:nvSpPr>
            <p:cNvPr name="Freeform 7" id="7"/>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8" id="8"/>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sp>
        <p:nvSpPr>
          <p:cNvPr name="TextBox 9" id="9"/>
          <p:cNvSpPr txBox="true"/>
          <p:nvPr/>
        </p:nvSpPr>
        <p:spPr>
          <a:xfrm rot="0">
            <a:off x="691790" y="591959"/>
            <a:ext cx="14445560" cy="1466850"/>
          </a:xfrm>
          <a:prstGeom prst="rect">
            <a:avLst/>
          </a:prstGeom>
        </p:spPr>
        <p:txBody>
          <a:bodyPr anchor="t" rtlCol="false" tIns="0" lIns="0" bIns="0" rIns="0">
            <a:spAutoFit/>
          </a:bodyPr>
          <a:lstStyle/>
          <a:p>
            <a:pPr algn="ctr">
              <a:lnSpc>
                <a:spcPts val="11700"/>
              </a:lnSpc>
            </a:pPr>
            <a:r>
              <a:rPr lang="en-US" b="true" sz="9000" spc="270">
                <a:solidFill>
                  <a:srgbClr val="FF3131"/>
                </a:solidFill>
                <a:latin typeface="Aileron Heavy"/>
                <a:ea typeface="Aileron Heavy"/>
                <a:cs typeface="Aileron Heavy"/>
                <a:sym typeface="Aileron Heavy"/>
              </a:rPr>
              <a:t>Insight &amp; Int</a:t>
            </a:r>
            <a:r>
              <a:rPr lang="en-US" b="true" sz="9000" spc="270">
                <a:solidFill>
                  <a:srgbClr val="FF3131"/>
                </a:solidFill>
                <a:latin typeface="Aileron Heavy"/>
                <a:ea typeface="Aileron Heavy"/>
                <a:cs typeface="Aileron Heavy"/>
                <a:sym typeface="Aileron Heavy"/>
              </a:rPr>
              <a:t>erpretation </a:t>
            </a:r>
          </a:p>
        </p:txBody>
      </p:sp>
      <p:grpSp>
        <p:nvGrpSpPr>
          <p:cNvPr name="Group 10" id="10"/>
          <p:cNvGrpSpPr/>
          <p:nvPr/>
        </p:nvGrpSpPr>
        <p:grpSpPr>
          <a:xfrm rot="0">
            <a:off x="4378696" y="-53166"/>
            <a:ext cx="17286479" cy="474301"/>
            <a:chOff x="0" y="0"/>
            <a:chExt cx="4552817" cy="124919"/>
          </a:xfrm>
        </p:grpSpPr>
        <p:sp>
          <p:nvSpPr>
            <p:cNvPr name="Freeform 11" id="11"/>
            <p:cNvSpPr/>
            <p:nvPr/>
          </p:nvSpPr>
          <p:spPr>
            <a:xfrm flipH="false" flipV="false" rot="0">
              <a:off x="0" y="0"/>
              <a:ext cx="4552817" cy="124919"/>
            </a:xfrm>
            <a:custGeom>
              <a:avLst/>
              <a:gdLst/>
              <a:ahLst/>
              <a:cxnLst/>
              <a:rect r="r" b="b" t="t" l="l"/>
              <a:pathLst>
                <a:path h="124919" w="4552817">
                  <a:moveTo>
                    <a:pt x="0" y="0"/>
                  </a:moveTo>
                  <a:lnTo>
                    <a:pt x="4552817" y="0"/>
                  </a:lnTo>
                  <a:lnTo>
                    <a:pt x="4552817" y="124919"/>
                  </a:lnTo>
                  <a:lnTo>
                    <a:pt x="0" y="124919"/>
                  </a:lnTo>
                  <a:close/>
                </a:path>
              </a:pathLst>
            </a:custGeom>
            <a:solidFill>
              <a:srgbClr val="960909"/>
            </a:solidFill>
          </p:spPr>
        </p:sp>
        <p:sp>
          <p:nvSpPr>
            <p:cNvPr name="TextBox 12" id="12"/>
            <p:cNvSpPr txBox="true"/>
            <p:nvPr/>
          </p:nvSpPr>
          <p:spPr>
            <a:xfrm>
              <a:off x="0" y="-57150"/>
              <a:ext cx="4552817" cy="182069"/>
            </a:xfrm>
            <a:prstGeom prst="rect">
              <a:avLst/>
            </a:prstGeom>
          </p:spPr>
          <p:txBody>
            <a:bodyPr anchor="ctr" rtlCol="false" tIns="50800" lIns="50800" bIns="50800" rIns="50800"/>
            <a:lstStyle/>
            <a:p>
              <a:pPr algn="ctr">
                <a:lnSpc>
                  <a:spcPts val="3299"/>
                </a:lnSpc>
              </a:pPr>
            </a:p>
          </p:txBody>
        </p:sp>
      </p:grpSp>
      <p:sp>
        <p:nvSpPr>
          <p:cNvPr name="TextBox 13" id="13"/>
          <p:cNvSpPr txBox="true"/>
          <p:nvPr/>
        </p:nvSpPr>
        <p:spPr>
          <a:xfrm rot="0">
            <a:off x="691790" y="2658379"/>
            <a:ext cx="2886968" cy="441960"/>
          </a:xfrm>
          <a:prstGeom prst="rect">
            <a:avLst/>
          </a:prstGeom>
        </p:spPr>
        <p:txBody>
          <a:bodyPr anchor="t" rtlCol="false" tIns="0" lIns="0" bIns="0" rIns="0">
            <a:spAutoFit/>
          </a:bodyPr>
          <a:lstStyle/>
          <a:p>
            <a:pPr algn="l">
              <a:lnSpc>
                <a:spcPts val="3599"/>
              </a:lnSpc>
              <a:spcBef>
                <a:spcPct val="0"/>
              </a:spcBef>
            </a:pPr>
            <a:r>
              <a:rPr lang="en-US" sz="2399" spc="71">
                <a:solidFill>
                  <a:srgbClr val="FFFFFF"/>
                </a:solidFill>
                <a:latin typeface="Poppins"/>
                <a:ea typeface="Poppins"/>
                <a:cs typeface="Poppins"/>
                <a:sym typeface="Poppins"/>
              </a:rPr>
              <a:t>Hasil dari analisis:</a:t>
            </a:r>
          </a:p>
        </p:txBody>
      </p:sp>
      <p:sp>
        <p:nvSpPr>
          <p:cNvPr name="TextBox 14" id="14"/>
          <p:cNvSpPr txBox="true"/>
          <p:nvPr/>
        </p:nvSpPr>
        <p:spPr>
          <a:xfrm rot="0">
            <a:off x="691790" y="3377932"/>
            <a:ext cx="13937627" cy="5029920"/>
          </a:xfrm>
          <a:prstGeom prst="rect">
            <a:avLst/>
          </a:prstGeom>
        </p:spPr>
        <p:txBody>
          <a:bodyPr anchor="t" rtlCol="false" tIns="0" lIns="0" bIns="0" rIns="0">
            <a:spAutoFit/>
          </a:bodyPr>
          <a:lstStyle/>
          <a:p>
            <a:pPr algn="just" marL="481694" indent="-240847" lvl="1">
              <a:lnSpc>
                <a:spcPts val="3346"/>
              </a:lnSpc>
              <a:buFont typeface="Arial"/>
              <a:buChar char="•"/>
            </a:pPr>
            <a:r>
              <a:rPr lang="en-US" sz="2231" spc="66">
                <a:solidFill>
                  <a:srgbClr val="FFFFFF"/>
                </a:solidFill>
                <a:latin typeface="Poppins"/>
                <a:ea typeface="Poppins"/>
                <a:cs typeface="Poppins"/>
                <a:sym typeface="Poppins"/>
              </a:rPr>
              <a:t>Top 10 Genre</a:t>
            </a:r>
          </a:p>
          <a:p>
            <a:pPr algn="just">
              <a:lnSpc>
                <a:spcPts val="3346"/>
              </a:lnSpc>
            </a:pPr>
            <a:r>
              <a:rPr lang="en-US" sz="2231" spc="66">
                <a:solidFill>
                  <a:srgbClr val="FFFFFF"/>
                </a:solidFill>
                <a:latin typeface="Poppins"/>
                <a:ea typeface="Poppins"/>
                <a:cs typeface="Poppins"/>
                <a:sym typeface="Poppins"/>
              </a:rPr>
              <a:t>Insight: Drama &amp; Documentary p</a:t>
            </a:r>
            <a:r>
              <a:rPr lang="en-US" sz="2231" spc="66">
                <a:solidFill>
                  <a:srgbClr val="FFFFFF"/>
                </a:solidFill>
                <a:latin typeface="Poppins"/>
                <a:ea typeface="Poppins"/>
                <a:cs typeface="Poppins"/>
                <a:sym typeface="Poppins"/>
              </a:rPr>
              <a:t>aling populer, disusul Stand-Up Comedy.</a:t>
            </a:r>
          </a:p>
          <a:p>
            <a:pPr algn="just">
              <a:lnSpc>
                <a:spcPts val="3346"/>
              </a:lnSpc>
            </a:pPr>
            <a:r>
              <a:rPr lang="en-US" sz="2231" spc="66">
                <a:solidFill>
                  <a:srgbClr val="FFFFFF"/>
                </a:solidFill>
                <a:latin typeface="Poppins"/>
                <a:ea typeface="Poppins"/>
                <a:cs typeface="Poppins"/>
                <a:sym typeface="Poppins"/>
              </a:rPr>
              <a:t>Evaluasi: Fokus pada drama internasional &amp; dokumenter untuk engagement tinggi.</a:t>
            </a:r>
          </a:p>
          <a:p>
            <a:pPr algn="just">
              <a:lnSpc>
                <a:spcPts val="3346"/>
              </a:lnSpc>
            </a:pPr>
          </a:p>
          <a:p>
            <a:pPr algn="just" marL="481694" indent="-240847" lvl="1">
              <a:lnSpc>
                <a:spcPts val="3346"/>
              </a:lnSpc>
              <a:buFont typeface="Arial"/>
              <a:buChar char="•"/>
            </a:pPr>
            <a:r>
              <a:rPr lang="en-US" sz="2231" spc="66">
                <a:solidFill>
                  <a:srgbClr val="FFFFFF"/>
                </a:solidFill>
                <a:latin typeface="Poppins"/>
                <a:ea typeface="Poppins"/>
                <a:cs typeface="Poppins"/>
                <a:sym typeface="Poppins"/>
              </a:rPr>
              <a:t>Top</a:t>
            </a:r>
            <a:r>
              <a:rPr lang="en-US" sz="2231" spc="66">
                <a:solidFill>
                  <a:srgbClr val="FFFFFF"/>
                </a:solidFill>
                <a:latin typeface="Poppins"/>
                <a:ea typeface="Poppins"/>
                <a:cs typeface="Poppins"/>
                <a:sym typeface="Poppins"/>
              </a:rPr>
              <a:t> 10 Country</a:t>
            </a:r>
          </a:p>
          <a:p>
            <a:pPr algn="just">
              <a:lnSpc>
                <a:spcPts val="3346"/>
              </a:lnSpc>
            </a:pPr>
            <a:r>
              <a:rPr lang="en-US" sz="2231" spc="66">
                <a:solidFill>
                  <a:srgbClr val="FFFFFF"/>
                </a:solidFill>
                <a:latin typeface="Poppins"/>
                <a:ea typeface="Poppins"/>
                <a:cs typeface="Poppins"/>
                <a:sym typeface="Poppins"/>
              </a:rPr>
              <a:t>Insight: AS unggul (±3.000 judul), diikuti India, Inggris, Jepang, Korea.</a:t>
            </a:r>
          </a:p>
          <a:p>
            <a:pPr algn="just">
              <a:lnSpc>
                <a:spcPts val="3346"/>
              </a:lnSpc>
            </a:pPr>
            <a:r>
              <a:rPr lang="en-US" sz="2231" spc="66">
                <a:solidFill>
                  <a:srgbClr val="FFFFFF"/>
                </a:solidFill>
                <a:latin typeface="Poppins"/>
                <a:ea typeface="Poppins"/>
                <a:cs typeface="Poppins"/>
                <a:sym typeface="Poppins"/>
              </a:rPr>
              <a:t>Evaluasi: Perbanyak konten Asia untuk memperluas pasar global.</a:t>
            </a:r>
          </a:p>
          <a:p>
            <a:pPr algn="just">
              <a:lnSpc>
                <a:spcPts val="3346"/>
              </a:lnSpc>
            </a:pPr>
          </a:p>
          <a:p>
            <a:pPr algn="just" marL="481694" indent="-240847" lvl="1">
              <a:lnSpc>
                <a:spcPts val="3346"/>
              </a:lnSpc>
              <a:buFont typeface="Arial"/>
              <a:buChar char="•"/>
            </a:pPr>
            <a:r>
              <a:rPr lang="en-US" sz="2231" spc="66">
                <a:solidFill>
                  <a:srgbClr val="FFFFFF"/>
                </a:solidFill>
                <a:latin typeface="Poppins"/>
                <a:ea typeface="Poppins"/>
                <a:cs typeface="Poppins"/>
                <a:sym typeface="Poppins"/>
              </a:rPr>
              <a:t>To</a:t>
            </a:r>
            <a:r>
              <a:rPr lang="en-US" sz="2231" spc="66">
                <a:solidFill>
                  <a:srgbClr val="FFFFFF"/>
                </a:solidFill>
                <a:latin typeface="Poppins"/>
                <a:ea typeface="Poppins"/>
                <a:cs typeface="Poppins"/>
                <a:sym typeface="Poppins"/>
              </a:rPr>
              <a:t>tal Film &amp; TV Show</a:t>
            </a:r>
          </a:p>
          <a:p>
            <a:pPr algn="just">
              <a:lnSpc>
                <a:spcPts val="3346"/>
              </a:lnSpc>
            </a:pPr>
            <a:r>
              <a:rPr lang="en-US" sz="2231" spc="66">
                <a:solidFill>
                  <a:srgbClr val="FFFFFF"/>
                </a:solidFill>
                <a:latin typeface="Poppins"/>
                <a:ea typeface="Poppins"/>
                <a:cs typeface="Poppins"/>
                <a:sym typeface="Poppins"/>
              </a:rPr>
              <a:t>Insight: Total Film = 6.131, TV Show = 2.676.</a:t>
            </a:r>
          </a:p>
          <a:p>
            <a:pPr algn="just">
              <a:lnSpc>
                <a:spcPts val="3346"/>
              </a:lnSpc>
              <a:spcBef>
                <a:spcPct val="0"/>
              </a:spcBef>
            </a:pPr>
            <a:r>
              <a:rPr lang="en-US" sz="2231" spc="66">
                <a:solidFill>
                  <a:srgbClr val="FFFFFF"/>
                </a:solidFill>
                <a:latin typeface="Poppins"/>
                <a:ea typeface="Poppins"/>
                <a:cs typeface="Poppins"/>
                <a:sym typeface="Poppins"/>
              </a:rPr>
              <a:t>Evaluasi: Netflix dapat menambah serial TV agar seimbang dengan film.</a:t>
            </a:r>
          </a:p>
          <a:p>
            <a:pPr algn="just">
              <a:lnSpc>
                <a:spcPts val="3346"/>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187681" y="10119053"/>
            <a:ext cx="2283181" cy="167947"/>
            <a:chOff x="0" y="0"/>
            <a:chExt cx="601332" cy="44233"/>
          </a:xfrm>
        </p:grpSpPr>
        <p:sp>
          <p:nvSpPr>
            <p:cNvPr name="Freeform 3" id="3"/>
            <p:cNvSpPr/>
            <p:nvPr/>
          </p:nvSpPr>
          <p:spPr>
            <a:xfrm flipH="false" flipV="false" rot="0">
              <a:off x="0" y="0"/>
              <a:ext cx="601332" cy="44233"/>
            </a:xfrm>
            <a:custGeom>
              <a:avLst/>
              <a:gdLst/>
              <a:ahLst/>
              <a:cxnLst/>
              <a:rect r="r" b="b" t="t" l="l"/>
              <a:pathLst>
                <a:path h="44233" w="601332">
                  <a:moveTo>
                    <a:pt x="0" y="0"/>
                  </a:moveTo>
                  <a:lnTo>
                    <a:pt x="601332" y="0"/>
                  </a:lnTo>
                  <a:lnTo>
                    <a:pt x="601332" y="44233"/>
                  </a:lnTo>
                  <a:lnTo>
                    <a:pt x="0" y="44233"/>
                  </a:lnTo>
                  <a:close/>
                </a:path>
              </a:pathLst>
            </a:custGeom>
            <a:solidFill>
              <a:srgbClr val="960909"/>
            </a:solidFill>
          </p:spPr>
        </p:sp>
        <p:sp>
          <p:nvSpPr>
            <p:cNvPr name="TextBox 4" id="4"/>
            <p:cNvSpPr txBox="true"/>
            <p:nvPr/>
          </p:nvSpPr>
          <p:spPr>
            <a:xfrm>
              <a:off x="0" y="-57150"/>
              <a:ext cx="601332" cy="101383"/>
            </a:xfrm>
            <a:prstGeom prst="rect">
              <a:avLst/>
            </a:prstGeom>
          </p:spPr>
          <p:txBody>
            <a:bodyPr anchor="ctr" rtlCol="false" tIns="50800" lIns="50800" bIns="50800" rIns="50800"/>
            <a:lstStyle/>
            <a:p>
              <a:pPr algn="ctr">
                <a:lnSpc>
                  <a:spcPts val="3299"/>
                </a:lnSpc>
              </a:pPr>
            </a:p>
          </p:txBody>
        </p:sp>
      </p:grpSp>
      <p:grpSp>
        <p:nvGrpSpPr>
          <p:cNvPr name="Group 5" id="5"/>
          <p:cNvGrpSpPr/>
          <p:nvPr/>
        </p:nvGrpSpPr>
        <p:grpSpPr>
          <a:xfrm rot="0">
            <a:off x="2095500" y="0"/>
            <a:ext cx="16192500" cy="172508"/>
            <a:chOff x="0" y="0"/>
            <a:chExt cx="4264691" cy="45434"/>
          </a:xfrm>
        </p:grpSpPr>
        <p:sp>
          <p:nvSpPr>
            <p:cNvPr name="Freeform 6" id="6"/>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7" id="7"/>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sp>
        <p:nvSpPr>
          <p:cNvPr name="Freeform 8" id="8"/>
          <p:cNvSpPr/>
          <p:nvPr/>
        </p:nvSpPr>
        <p:spPr>
          <a:xfrm flipH="false" flipV="false" rot="0">
            <a:off x="-187681" y="203550"/>
            <a:ext cx="18677716" cy="10083450"/>
          </a:xfrm>
          <a:custGeom>
            <a:avLst/>
            <a:gdLst/>
            <a:ahLst/>
            <a:cxnLst/>
            <a:rect r="r" b="b" t="t" l="l"/>
            <a:pathLst>
              <a:path h="10083450" w="18677716">
                <a:moveTo>
                  <a:pt x="0" y="0"/>
                </a:moveTo>
                <a:lnTo>
                  <a:pt x="18677716" y="0"/>
                </a:lnTo>
                <a:lnTo>
                  <a:pt x="18677716" y="10083450"/>
                </a:lnTo>
                <a:lnTo>
                  <a:pt x="0" y="10083450"/>
                </a:lnTo>
                <a:lnTo>
                  <a:pt x="0" y="0"/>
                </a:lnTo>
                <a:close/>
              </a:path>
            </a:pathLst>
          </a:custGeom>
          <a:blipFill>
            <a:blip r:embed="rId2">
              <a:alphaModFix amt="70000"/>
            </a:blip>
            <a:stretch>
              <a:fillRect l="-5687" t="-18114" r="-8109" b="0"/>
            </a:stretch>
          </a:blipFill>
        </p:spPr>
      </p:sp>
      <p:sp>
        <p:nvSpPr>
          <p:cNvPr name="TextBox 9" id="9"/>
          <p:cNvSpPr txBox="true"/>
          <p:nvPr/>
        </p:nvSpPr>
        <p:spPr>
          <a:xfrm rot="0">
            <a:off x="5974136" y="4448175"/>
            <a:ext cx="6339728" cy="1381125"/>
          </a:xfrm>
          <a:prstGeom prst="rect">
            <a:avLst/>
          </a:prstGeom>
        </p:spPr>
        <p:txBody>
          <a:bodyPr anchor="t" rtlCol="false" tIns="0" lIns="0" bIns="0" rIns="0">
            <a:spAutoFit/>
          </a:bodyPr>
          <a:lstStyle/>
          <a:p>
            <a:pPr algn="l">
              <a:lnSpc>
                <a:spcPts val="10800"/>
              </a:lnSpc>
            </a:pPr>
            <a:r>
              <a:rPr lang="en-US" sz="9000" b="true">
                <a:solidFill>
                  <a:srgbClr val="FF3131"/>
                </a:solidFill>
                <a:latin typeface="Aileron Bold"/>
                <a:ea typeface="Aileron Bold"/>
                <a:cs typeface="Aileron Bold"/>
                <a:sym typeface="Aileron Bold"/>
              </a:rPr>
              <a:t>Thank You</a:t>
            </a:r>
          </a:p>
        </p:txBody>
      </p:sp>
      <p:sp>
        <p:nvSpPr>
          <p:cNvPr name="TextBox 10" id="10"/>
          <p:cNvSpPr txBox="true"/>
          <p:nvPr/>
        </p:nvSpPr>
        <p:spPr>
          <a:xfrm rot="0">
            <a:off x="7837055" y="6030022"/>
            <a:ext cx="1903661" cy="422910"/>
          </a:xfrm>
          <a:prstGeom prst="rect">
            <a:avLst/>
          </a:prstGeom>
        </p:spPr>
        <p:txBody>
          <a:bodyPr anchor="t" rtlCol="false" tIns="0" lIns="0" bIns="0" rIns="0">
            <a:spAutoFit/>
          </a:bodyPr>
          <a:lstStyle/>
          <a:p>
            <a:pPr algn="ctr">
              <a:lnSpc>
                <a:spcPts val="3599"/>
              </a:lnSpc>
              <a:spcBef>
                <a:spcPct val="0"/>
              </a:spcBef>
            </a:pPr>
            <a:r>
              <a:rPr lang="en-US" sz="2399" spc="71">
                <a:solidFill>
                  <a:srgbClr val="FFC1BA"/>
                </a:solidFill>
                <a:latin typeface="Aileron"/>
                <a:ea typeface="Aileron"/>
                <a:cs typeface="Aileron"/>
                <a:sym typeface="Aileron"/>
              </a:rPr>
              <a:t>Kelompok 19</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14573789" y="2746173"/>
            <a:ext cx="2754769" cy="3421973"/>
            <a:chOff x="0" y="0"/>
            <a:chExt cx="3673025" cy="4562630"/>
          </a:xfrm>
        </p:grpSpPr>
        <p:grpSp>
          <p:nvGrpSpPr>
            <p:cNvPr name="Group 3" id="3"/>
            <p:cNvGrpSpPr/>
            <p:nvPr/>
          </p:nvGrpSpPr>
          <p:grpSpPr>
            <a:xfrm rot="-5400000">
              <a:off x="261606" y="1151211"/>
              <a:ext cx="4562630" cy="2260208"/>
              <a:chOff x="0" y="0"/>
              <a:chExt cx="653128" cy="323543"/>
            </a:xfrm>
          </p:grpSpPr>
          <p:sp>
            <p:nvSpPr>
              <p:cNvPr name="Freeform 4" id="4"/>
              <p:cNvSpPr/>
              <p:nvPr/>
            </p:nvSpPr>
            <p:spPr>
              <a:xfrm flipH="false" flipV="false" rot="0">
                <a:off x="0" y="0"/>
                <a:ext cx="653128" cy="323543"/>
              </a:xfrm>
              <a:custGeom>
                <a:avLst/>
                <a:gdLst/>
                <a:ahLst/>
                <a:cxnLst/>
                <a:rect r="r" b="b" t="t" l="l"/>
                <a:pathLst>
                  <a:path h="323543" w="653128">
                    <a:moveTo>
                      <a:pt x="217827" y="304474"/>
                    </a:moveTo>
                    <a:cubicBezTo>
                      <a:pt x="251311" y="315987"/>
                      <a:pt x="289378" y="323543"/>
                      <a:pt x="326740" y="323543"/>
                    </a:cubicBezTo>
                    <a:cubicBezTo>
                      <a:pt x="364103" y="323543"/>
                      <a:pt x="400055" y="317066"/>
                      <a:pt x="433186" y="305552"/>
                    </a:cubicBezTo>
                    <a:cubicBezTo>
                      <a:pt x="433892" y="305192"/>
                      <a:pt x="434596" y="305192"/>
                      <a:pt x="435301" y="304833"/>
                    </a:cubicBezTo>
                    <a:cubicBezTo>
                      <a:pt x="559723" y="258778"/>
                      <a:pt x="651366" y="137164"/>
                      <a:pt x="653128" y="5908"/>
                    </a:cubicBezTo>
                    <a:lnTo>
                      <a:pt x="653128" y="0"/>
                    </a:lnTo>
                    <a:lnTo>
                      <a:pt x="0" y="0"/>
                    </a:lnTo>
                    <a:lnTo>
                      <a:pt x="0" y="5904"/>
                    </a:lnTo>
                    <a:cubicBezTo>
                      <a:pt x="1762" y="137883"/>
                      <a:pt x="91995" y="259498"/>
                      <a:pt x="217827" y="304474"/>
                    </a:cubicBezTo>
                    <a:close/>
                  </a:path>
                </a:pathLst>
              </a:custGeom>
              <a:solidFill>
                <a:srgbClr val="000000">
                  <a:alpha val="0"/>
                </a:srgbClr>
              </a:solidFill>
              <a:ln w="76200" cap="sq">
                <a:solidFill>
                  <a:srgbClr val="960909"/>
                </a:solidFill>
                <a:prstDash val="solid"/>
                <a:miter/>
              </a:ln>
            </p:spPr>
          </p:sp>
          <p:sp>
            <p:nvSpPr>
              <p:cNvPr name="TextBox 5" id="5"/>
              <p:cNvSpPr txBox="true"/>
              <p:nvPr/>
            </p:nvSpPr>
            <p:spPr>
              <a:xfrm>
                <a:off x="0" y="-57150"/>
                <a:ext cx="653128" cy="253693"/>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0" y="101600"/>
              <a:ext cx="1526374" cy="4355580"/>
              <a:chOff x="0" y="0"/>
              <a:chExt cx="301506" cy="860362"/>
            </a:xfrm>
          </p:grpSpPr>
          <p:sp>
            <p:nvSpPr>
              <p:cNvPr name="Freeform 7" id="7"/>
              <p:cNvSpPr/>
              <p:nvPr/>
            </p:nvSpPr>
            <p:spPr>
              <a:xfrm flipH="false" flipV="false" rot="0">
                <a:off x="0" y="0"/>
                <a:ext cx="301506" cy="860362"/>
              </a:xfrm>
              <a:custGeom>
                <a:avLst/>
                <a:gdLst/>
                <a:ahLst/>
                <a:cxnLst/>
                <a:rect r="r" b="b" t="t" l="l"/>
                <a:pathLst>
                  <a:path h="860362" w="301506">
                    <a:moveTo>
                      <a:pt x="0" y="0"/>
                    </a:moveTo>
                    <a:lnTo>
                      <a:pt x="301506" y="0"/>
                    </a:lnTo>
                    <a:lnTo>
                      <a:pt x="301506" y="860362"/>
                    </a:lnTo>
                    <a:lnTo>
                      <a:pt x="0" y="860362"/>
                    </a:lnTo>
                    <a:close/>
                  </a:path>
                </a:pathLst>
              </a:custGeom>
              <a:solidFill>
                <a:srgbClr val="191919"/>
              </a:solidFill>
            </p:spPr>
          </p:sp>
          <p:sp>
            <p:nvSpPr>
              <p:cNvPr name="TextBox 8" id="8"/>
              <p:cNvSpPr txBox="true"/>
              <p:nvPr/>
            </p:nvSpPr>
            <p:spPr>
              <a:xfrm>
                <a:off x="0" y="-57150"/>
                <a:ext cx="301506" cy="917512"/>
              </a:xfrm>
              <a:prstGeom prst="rect">
                <a:avLst/>
              </a:prstGeom>
            </p:spPr>
            <p:txBody>
              <a:bodyPr anchor="ctr" rtlCol="false" tIns="50800" lIns="50800" bIns="50800" rIns="50800"/>
              <a:lstStyle/>
              <a:p>
                <a:pPr algn="ctr">
                  <a:lnSpc>
                    <a:spcPts val="3299"/>
                  </a:lnSpc>
                </a:pPr>
              </a:p>
            </p:txBody>
          </p:sp>
        </p:grpSp>
      </p:grpSp>
      <p:grpSp>
        <p:nvGrpSpPr>
          <p:cNvPr name="Group 9" id="9"/>
          <p:cNvGrpSpPr/>
          <p:nvPr/>
        </p:nvGrpSpPr>
        <p:grpSpPr>
          <a:xfrm rot="0">
            <a:off x="12925147" y="2822373"/>
            <a:ext cx="2653673" cy="3280781"/>
            <a:chOff x="0" y="0"/>
            <a:chExt cx="698910" cy="864074"/>
          </a:xfrm>
        </p:grpSpPr>
        <p:sp>
          <p:nvSpPr>
            <p:cNvPr name="Freeform 10" id="10"/>
            <p:cNvSpPr/>
            <p:nvPr/>
          </p:nvSpPr>
          <p:spPr>
            <a:xfrm flipH="false" flipV="false" rot="0">
              <a:off x="0" y="0"/>
              <a:ext cx="698910" cy="864074"/>
            </a:xfrm>
            <a:custGeom>
              <a:avLst/>
              <a:gdLst/>
              <a:ahLst/>
              <a:cxnLst/>
              <a:rect r="r" b="b" t="t" l="l"/>
              <a:pathLst>
                <a:path h="864074" w="698910">
                  <a:moveTo>
                    <a:pt x="0" y="0"/>
                  </a:moveTo>
                  <a:lnTo>
                    <a:pt x="698910" y="0"/>
                  </a:lnTo>
                  <a:lnTo>
                    <a:pt x="698910" y="864074"/>
                  </a:lnTo>
                  <a:lnTo>
                    <a:pt x="0" y="864074"/>
                  </a:lnTo>
                  <a:close/>
                </a:path>
              </a:pathLst>
            </a:custGeom>
            <a:solidFill>
              <a:srgbClr val="191919"/>
            </a:solidFill>
          </p:spPr>
        </p:sp>
        <p:sp>
          <p:nvSpPr>
            <p:cNvPr name="TextBox 11" id="11"/>
            <p:cNvSpPr txBox="true"/>
            <p:nvPr/>
          </p:nvSpPr>
          <p:spPr>
            <a:xfrm>
              <a:off x="0" y="-57150"/>
              <a:ext cx="698910" cy="921224"/>
            </a:xfrm>
            <a:prstGeom prst="rect">
              <a:avLst/>
            </a:prstGeom>
          </p:spPr>
          <p:txBody>
            <a:bodyPr anchor="ctr" rtlCol="false" tIns="50800" lIns="50800" bIns="50800" rIns="50800"/>
            <a:lstStyle/>
            <a:p>
              <a:pPr algn="ctr">
                <a:lnSpc>
                  <a:spcPts val="3299"/>
                </a:lnSpc>
              </a:pPr>
            </a:p>
          </p:txBody>
        </p:sp>
      </p:grpSp>
      <p:sp>
        <p:nvSpPr>
          <p:cNvPr name="AutoShape 12" id="12"/>
          <p:cNvSpPr/>
          <p:nvPr/>
        </p:nvSpPr>
        <p:spPr>
          <a:xfrm rot="0">
            <a:off x="1028700" y="2746173"/>
            <a:ext cx="14614227" cy="0"/>
          </a:xfrm>
          <a:prstGeom prst="line">
            <a:avLst/>
          </a:prstGeom>
          <a:ln cap="flat" w="76200">
            <a:solidFill>
              <a:srgbClr val="960909"/>
            </a:solidFill>
            <a:prstDash val="solid"/>
            <a:headEnd type="none" len="sm" w="sm"/>
            <a:tailEnd type="none" len="sm" w="sm"/>
          </a:ln>
        </p:spPr>
      </p:sp>
      <p:grpSp>
        <p:nvGrpSpPr>
          <p:cNvPr name="Group 13" id="13"/>
          <p:cNvGrpSpPr/>
          <p:nvPr/>
        </p:nvGrpSpPr>
        <p:grpSpPr>
          <a:xfrm rot="0">
            <a:off x="1028700" y="6091946"/>
            <a:ext cx="2756361" cy="3421973"/>
            <a:chOff x="0" y="0"/>
            <a:chExt cx="3675148" cy="4562630"/>
          </a:xfrm>
        </p:grpSpPr>
        <p:grpSp>
          <p:nvGrpSpPr>
            <p:cNvPr name="Group 14" id="14"/>
            <p:cNvGrpSpPr/>
            <p:nvPr/>
          </p:nvGrpSpPr>
          <p:grpSpPr>
            <a:xfrm rot="5400000">
              <a:off x="-1151211" y="1151211"/>
              <a:ext cx="4562630" cy="2260208"/>
              <a:chOff x="0" y="0"/>
              <a:chExt cx="653128" cy="323543"/>
            </a:xfrm>
          </p:grpSpPr>
          <p:sp>
            <p:nvSpPr>
              <p:cNvPr name="Freeform 15" id="15"/>
              <p:cNvSpPr/>
              <p:nvPr/>
            </p:nvSpPr>
            <p:spPr>
              <a:xfrm flipH="false" flipV="false" rot="0">
                <a:off x="0" y="0"/>
                <a:ext cx="653128" cy="323543"/>
              </a:xfrm>
              <a:custGeom>
                <a:avLst/>
                <a:gdLst/>
                <a:ahLst/>
                <a:cxnLst/>
                <a:rect r="r" b="b" t="t" l="l"/>
                <a:pathLst>
                  <a:path h="323543" w="653128">
                    <a:moveTo>
                      <a:pt x="217827" y="304474"/>
                    </a:moveTo>
                    <a:cubicBezTo>
                      <a:pt x="251311" y="315987"/>
                      <a:pt x="289378" y="323543"/>
                      <a:pt x="326740" y="323543"/>
                    </a:cubicBezTo>
                    <a:cubicBezTo>
                      <a:pt x="364103" y="323543"/>
                      <a:pt x="400055" y="317066"/>
                      <a:pt x="433186" y="305552"/>
                    </a:cubicBezTo>
                    <a:cubicBezTo>
                      <a:pt x="433892" y="305192"/>
                      <a:pt x="434596" y="305192"/>
                      <a:pt x="435301" y="304833"/>
                    </a:cubicBezTo>
                    <a:cubicBezTo>
                      <a:pt x="559723" y="258778"/>
                      <a:pt x="651366" y="137164"/>
                      <a:pt x="653128" y="5908"/>
                    </a:cubicBezTo>
                    <a:lnTo>
                      <a:pt x="653128" y="0"/>
                    </a:lnTo>
                    <a:lnTo>
                      <a:pt x="0" y="0"/>
                    </a:lnTo>
                    <a:lnTo>
                      <a:pt x="0" y="5904"/>
                    </a:lnTo>
                    <a:cubicBezTo>
                      <a:pt x="1762" y="137883"/>
                      <a:pt x="91995" y="259498"/>
                      <a:pt x="217827" y="304474"/>
                    </a:cubicBezTo>
                    <a:close/>
                  </a:path>
                </a:pathLst>
              </a:custGeom>
              <a:solidFill>
                <a:srgbClr val="000000">
                  <a:alpha val="0"/>
                </a:srgbClr>
              </a:solidFill>
              <a:ln w="76200" cap="sq">
                <a:solidFill>
                  <a:srgbClr val="960909"/>
                </a:solidFill>
                <a:prstDash val="solid"/>
                <a:miter/>
              </a:ln>
            </p:spPr>
          </p:sp>
          <p:sp>
            <p:nvSpPr>
              <p:cNvPr name="TextBox 16" id="16"/>
              <p:cNvSpPr txBox="true"/>
              <p:nvPr/>
            </p:nvSpPr>
            <p:spPr>
              <a:xfrm>
                <a:off x="0" y="-57150"/>
                <a:ext cx="653128" cy="253693"/>
              </a:xfrm>
              <a:prstGeom prst="rect">
                <a:avLst/>
              </a:prstGeom>
            </p:spPr>
            <p:txBody>
              <a:bodyPr anchor="ctr" rtlCol="false" tIns="50800" lIns="50800" bIns="50800" rIns="50800"/>
              <a:lstStyle/>
              <a:p>
                <a:pPr algn="ctr">
                  <a:lnSpc>
                    <a:spcPts val="3299"/>
                  </a:lnSpc>
                </a:pPr>
              </a:p>
            </p:txBody>
          </p:sp>
        </p:grpSp>
        <p:grpSp>
          <p:nvGrpSpPr>
            <p:cNvPr name="Group 17" id="17"/>
            <p:cNvGrpSpPr/>
            <p:nvPr/>
          </p:nvGrpSpPr>
          <p:grpSpPr>
            <a:xfrm rot="0">
              <a:off x="2148775" y="101600"/>
              <a:ext cx="1526374" cy="4355580"/>
              <a:chOff x="0" y="0"/>
              <a:chExt cx="301506" cy="860362"/>
            </a:xfrm>
          </p:grpSpPr>
          <p:sp>
            <p:nvSpPr>
              <p:cNvPr name="Freeform 18" id="18"/>
              <p:cNvSpPr/>
              <p:nvPr/>
            </p:nvSpPr>
            <p:spPr>
              <a:xfrm flipH="false" flipV="false" rot="0">
                <a:off x="0" y="0"/>
                <a:ext cx="301506" cy="860362"/>
              </a:xfrm>
              <a:custGeom>
                <a:avLst/>
                <a:gdLst/>
                <a:ahLst/>
                <a:cxnLst/>
                <a:rect r="r" b="b" t="t" l="l"/>
                <a:pathLst>
                  <a:path h="860362" w="301506">
                    <a:moveTo>
                      <a:pt x="0" y="0"/>
                    </a:moveTo>
                    <a:lnTo>
                      <a:pt x="301506" y="0"/>
                    </a:lnTo>
                    <a:lnTo>
                      <a:pt x="301506" y="860362"/>
                    </a:lnTo>
                    <a:lnTo>
                      <a:pt x="0" y="860362"/>
                    </a:lnTo>
                    <a:close/>
                  </a:path>
                </a:pathLst>
              </a:custGeom>
              <a:solidFill>
                <a:srgbClr val="191919"/>
              </a:solidFill>
            </p:spPr>
          </p:sp>
          <p:sp>
            <p:nvSpPr>
              <p:cNvPr name="TextBox 19" id="19"/>
              <p:cNvSpPr txBox="true"/>
              <p:nvPr/>
            </p:nvSpPr>
            <p:spPr>
              <a:xfrm>
                <a:off x="0" y="-57150"/>
                <a:ext cx="301506" cy="917512"/>
              </a:xfrm>
              <a:prstGeom prst="rect">
                <a:avLst/>
              </a:prstGeom>
            </p:spPr>
            <p:txBody>
              <a:bodyPr anchor="ctr" rtlCol="false" tIns="50800" lIns="50800" bIns="50800" rIns="50800"/>
              <a:lstStyle/>
              <a:p>
                <a:pPr algn="ctr">
                  <a:lnSpc>
                    <a:spcPts val="3299"/>
                  </a:lnSpc>
                </a:pPr>
              </a:p>
            </p:txBody>
          </p:sp>
        </p:grpSp>
      </p:grpSp>
      <p:sp>
        <p:nvSpPr>
          <p:cNvPr name="AutoShape 20" id="20"/>
          <p:cNvSpPr/>
          <p:nvPr/>
        </p:nvSpPr>
        <p:spPr>
          <a:xfrm rot="-11689">
            <a:off x="2720724" y="9413073"/>
            <a:ext cx="14495856" cy="0"/>
          </a:xfrm>
          <a:prstGeom prst="line">
            <a:avLst/>
          </a:prstGeom>
          <a:ln cap="flat" w="76200">
            <a:solidFill>
              <a:srgbClr val="960909"/>
            </a:solidFill>
            <a:prstDash val="solid"/>
            <a:headEnd type="none" len="sm" w="sm"/>
            <a:tailEnd type="none" len="sm" w="sm"/>
          </a:ln>
        </p:spPr>
      </p:sp>
      <p:grpSp>
        <p:nvGrpSpPr>
          <p:cNvPr name="Group 21" id="21"/>
          <p:cNvGrpSpPr/>
          <p:nvPr/>
        </p:nvGrpSpPr>
        <p:grpSpPr>
          <a:xfrm rot="0">
            <a:off x="16192500" y="10137246"/>
            <a:ext cx="2283181" cy="167947"/>
            <a:chOff x="0" y="0"/>
            <a:chExt cx="601332" cy="44233"/>
          </a:xfrm>
        </p:grpSpPr>
        <p:sp>
          <p:nvSpPr>
            <p:cNvPr name="Freeform 22" id="22"/>
            <p:cNvSpPr/>
            <p:nvPr/>
          </p:nvSpPr>
          <p:spPr>
            <a:xfrm flipH="false" flipV="false" rot="0">
              <a:off x="0" y="0"/>
              <a:ext cx="601332" cy="44233"/>
            </a:xfrm>
            <a:custGeom>
              <a:avLst/>
              <a:gdLst/>
              <a:ahLst/>
              <a:cxnLst/>
              <a:rect r="r" b="b" t="t" l="l"/>
              <a:pathLst>
                <a:path h="44233" w="601332">
                  <a:moveTo>
                    <a:pt x="0" y="0"/>
                  </a:moveTo>
                  <a:lnTo>
                    <a:pt x="601332" y="0"/>
                  </a:lnTo>
                  <a:lnTo>
                    <a:pt x="601332" y="44233"/>
                  </a:lnTo>
                  <a:lnTo>
                    <a:pt x="0" y="44233"/>
                  </a:lnTo>
                  <a:close/>
                </a:path>
              </a:pathLst>
            </a:custGeom>
            <a:solidFill>
              <a:srgbClr val="960909"/>
            </a:solidFill>
          </p:spPr>
        </p:sp>
        <p:sp>
          <p:nvSpPr>
            <p:cNvPr name="TextBox 23" id="23"/>
            <p:cNvSpPr txBox="true"/>
            <p:nvPr/>
          </p:nvSpPr>
          <p:spPr>
            <a:xfrm>
              <a:off x="0" y="-57150"/>
              <a:ext cx="601332" cy="101383"/>
            </a:xfrm>
            <a:prstGeom prst="rect">
              <a:avLst/>
            </a:prstGeom>
          </p:spPr>
          <p:txBody>
            <a:bodyPr anchor="ctr" rtlCol="false" tIns="50800" lIns="50800" bIns="50800" rIns="50800"/>
            <a:lstStyle/>
            <a:p>
              <a:pPr algn="ctr">
                <a:lnSpc>
                  <a:spcPts val="3299"/>
                </a:lnSpc>
              </a:pPr>
            </a:p>
          </p:txBody>
        </p:sp>
      </p:grpSp>
      <p:grpSp>
        <p:nvGrpSpPr>
          <p:cNvPr name="Group 24" id="24"/>
          <p:cNvGrpSpPr/>
          <p:nvPr/>
        </p:nvGrpSpPr>
        <p:grpSpPr>
          <a:xfrm rot="0">
            <a:off x="0" y="0"/>
            <a:ext cx="16192500" cy="172508"/>
            <a:chOff x="0" y="0"/>
            <a:chExt cx="4264691" cy="45434"/>
          </a:xfrm>
        </p:grpSpPr>
        <p:sp>
          <p:nvSpPr>
            <p:cNvPr name="Freeform 25" id="25"/>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26" id="26"/>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sp>
        <p:nvSpPr>
          <p:cNvPr name="AutoShape 27" id="27"/>
          <p:cNvSpPr/>
          <p:nvPr/>
        </p:nvSpPr>
        <p:spPr>
          <a:xfrm rot="0">
            <a:off x="2720636" y="6091946"/>
            <a:ext cx="12922291" cy="0"/>
          </a:xfrm>
          <a:prstGeom prst="line">
            <a:avLst/>
          </a:prstGeom>
          <a:ln cap="flat" w="76200">
            <a:solidFill>
              <a:srgbClr val="960909"/>
            </a:solidFill>
            <a:prstDash val="solid"/>
            <a:headEnd type="none" len="sm" w="sm"/>
            <a:tailEnd type="none" len="sm" w="sm"/>
          </a:ln>
        </p:spPr>
      </p:sp>
      <p:sp>
        <p:nvSpPr>
          <p:cNvPr name="AutoShape 28" id="28"/>
          <p:cNvSpPr/>
          <p:nvPr/>
        </p:nvSpPr>
        <p:spPr>
          <a:xfrm rot="5400000">
            <a:off x="2224899" y="3161554"/>
            <a:ext cx="830763" cy="0"/>
          </a:xfrm>
          <a:prstGeom prst="line">
            <a:avLst/>
          </a:prstGeom>
          <a:ln cap="flat" w="76200">
            <a:solidFill>
              <a:srgbClr val="960909"/>
            </a:solidFill>
            <a:prstDash val="solid"/>
            <a:headEnd type="none" len="sm" w="sm"/>
            <a:tailEnd type="oval" len="lg" w="lg"/>
          </a:ln>
        </p:spPr>
      </p:sp>
      <p:sp>
        <p:nvSpPr>
          <p:cNvPr name="AutoShape 29" id="29"/>
          <p:cNvSpPr/>
          <p:nvPr/>
        </p:nvSpPr>
        <p:spPr>
          <a:xfrm rot="5400000">
            <a:off x="6002871" y="3161554"/>
            <a:ext cx="830763" cy="0"/>
          </a:xfrm>
          <a:prstGeom prst="line">
            <a:avLst/>
          </a:prstGeom>
          <a:ln cap="flat" w="76200">
            <a:solidFill>
              <a:srgbClr val="960909"/>
            </a:solidFill>
            <a:prstDash val="solid"/>
            <a:headEnd type="none" len="sm" w="sm"/>
            <a:tailEnd type="oval" len="lg" w="lg"/>
          </a:ln>
        </p:spPr>
      </p:sp>
      <p:sp>
        <p:nvSpPr>
          <p:cNvPr name="AutoShape 30" id="30"/>
          <p:cNvSpPr/>
          <p:nvPr/>
        </p:nvSpPr>
        <p:spPr>
          <a:xfrm rot="5400000">
            <a:off x="9809418" y="3161554"/>
            <a:ext cx="830763" cy="0"/>
          </a:xfrm>
          <a:prstGeom prst="line">
            <a:avLst/>
          </a:prstGeom>
          <a:ln cap="flat" w="76200">
            <a:solidFill>
              <a:srgbClr val="960909"/>
            </a:solidFill>
            <a:prstDash val="solid"/>
            <a:headEnd type="none" len="sm" w="sm"/>
            <a:tailEnd type="oval" len="lg" w="lg"/>
          </a:ln>
        </p:spPr>
      </p:sp>
      <p:sp>
        <p:nvSpPr>
          <p:cNvPr name="AutoShape 31" id="31"/>
          <p:cNvSpPr/>
          <p:nvPr/>
        </p:nvSpPr>
        <p:spPr>
          <a:xfrm rot="5400000">
            <a:off x="13654065" y="3161554"/>
            <a:ext cx="830763" cy="0"/>
          </a:xfrm>
          <a:prstGeom prst="line">
            <a:avLst/>
          </a:prstGeom>
          <a:ln cap="flat" w="76200">
            <a:solidFill>
              <a:srgbClr val="960909"/>
            </a:solidFill>
            <a:prstDash val="solid"/>
            <a:headEnd type="none" len="sm" w="sm"/>
            <a:tailEnd type="oval" len="lg" w="lg"/>
          </a:ln>
        </p:spPr>
      </p:sp>
      <p:sp>
        <p:nvSpPr>
          <p:cNvPr name="AutoShape 32" id="32"/>
          <p:cNvSpPr/>
          <p:nvPr/>
        </p:nvSpPr>
        <p:spPr>
          <a:xfrm rot="5400000">
            <a:off x="4388921" y="6507327"/>
            <a:ext cx="830763" cy="0"/>
          </a:xfrm>
          <a:prstGeom prst="line">
            <a:avLst/>
          </a:prstGeom>
          <a:ln cap="flat" w="76200">
            <a:solidFill>
              <a:srgbClr val="960909"/>
            </a:solidFill>
            <a:prstDash val="solid"/>
            <a:headEnd type="none" len="sm" w="sm"/>
            <a:tailEnd type="oval" len="lg" w="lg"/>
          </a:ln>
        </p:spPr>
      </p:sp>
      <p:sp>
        <p:nvSpPr>
          <p:cNvPr name="AutoShape 33" id="33"/>
          <p:cNvSpPr/>
          <p:nvPr/>
        </p:nvSpPr>
        <p:spPr>
          <a:xfrm rot="5400000">
            <a:off x="8728618" y="6507327"/>
            <a:ext cx="830763" cy="0"/>
          </a:xfrm>
          <a:prstGeom prst="line">
            <a:avLst/>
          </a:prstGeom>
          <a:ln cap="flat" w="76200">
            <a:solidFill>
              <a:srgbClr val="960909"/>
            </a:solidFill>
            <a:prstDash val="solid"/>
            <a:headEnd type="none" len="sm" w="sm"/>
            <a:tailEnd type="oval" len="lg" w="lg"/>
          </a:ln>
        </p:spPr>
      </p:sp>
      <p:grpSp>
        <p:nvGrpSpPr>
          <p:cNvPr name="Group 34" id="34"/>
          <p:cNvGrpSpPr/>
          <p:nvPr/>
        </p:nvGrpSpPr>
        <p:grpSpPr>
          <a:xfrm rot="0">
            <a:off x="1028700" y="3922184"/>
            <a:ext cx="3146962" cy="1378585"/>
            <a:chOff x="0" y="0"/>
            <a:chExt cx="4195949" cy="1838113"/>
          </a:xfrm>
        </p:grpSpPr>
        <p:sp>
          <p:nvSpPr>
            <p:cNvPr name="TextBox 35" id="35"/>
            <p:cNvSpPr txBox="true"/>
            <p:nvPr/>
          </p:nvSpPr>
          <p:spPr>
            <a:xfrm rot="0">
              <a:off x="0" y="-28575"/>
              <a:ext cx="4195949" cy="672888"/>
            </a:xfrm>
            <a:prstGeom prst="rect">
              <a:avLst/>
            </a:prstGeom>
          </p:spPr>
          <p:txBody>
            <a:bodyPr anchor="t" rtlCol="false" tIns="0" lIns="0" bIns="0" rIns="0">
              <a:spAutoFit/>
            </a:bodyPr>
            <a:lstStyle/>
            <a:p>
              <a:pPr algn="ctr">
                <a:lnSpc>
                  <a:spcPts val="4160"/>
                </a:lnSpc>
              </a:pPr>
              <a:r>
                <a:rPr lang="en-US" sz="3200" spc="160">
                  <a:solidFill>
                    <a:srgbClr val="FF3131"/>
                  </a:solidFill>
                  <a:latin typeface="Aileron"/>
                  <a:ea typeface="Aileron"/>
                  <a:cs typeface="Aileron"/>
                  <a:sym typeface="Aileron"/>
                </a:rPr>
                <a:t>1</a:t>
              </a:r>
            </a:p>
          </p:txBody>
        </p:sp>
        <p:sp>
          <p:nvSpPr>
            <p:cNvPr name="TextBox 36" id="36"/>
            <p:cNvSpPr txBox="true"/>
            <p:nvPr/>
          </p:nvSpPr>
          <p:spPr>
            <a:xfrm rot="0">
              <a:off x="0" y="800523"/>
              <a:ext cx="41959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ea typeface="Aileron"/>
                  <a:cs typeface="Aileron"/>
                  <a:sym typeface="Aileron"/>
                </a:rPr>
                <a:t>Business </a:t>
              </a:r>
            </a:p>
            <a:p>
              <a:pPr algn="ctr">
                <a:lnSpc>
                  <a:spcPts val="3299"/>
                </a:lnSpc>
              </a:pPr>
              <a:r>
                <a:rPr lang="en-US" sz="2199" spc="65">
                  <a:solidFill>
                    <a:srgbClr val="FFFFFF"/>
                  </a:solidFill>
                  <a:latin typeface="Aileron"/>
                  <a:ea typeface="Aileron"/>
                  <a:cs typeface="Aileron"/>
                  <a:sym typeface="Aileron"/>
                </a:rPr>
                <a:t>Understanding </a:t>
              </a:r>
            </a:p>
          </p:txBody>
        </p:sp>
      </p:grpSp>
      <p:grpSp>
        <p:nvGrpSpPr>
          <p:cNvPr name="Group 37" id="37"/>
          <p:cNvGrpSpPr/>
          <p:nvPr/>
        </p:nvGrpSpPr>
        <p:grpSpPr>
          <a:xfrm rot="0">
            <a:off x="4806672" y="3922184"/>
            <a:ext cx="3146962" cy="1378585"/>
            <a:chOff x="0" y="0"/>
            <a:chExt cx="4195949" cy="1838113"/>
          </a:xfrm>
        </p:grpSpPr>
        <p:sp>
          <p:nvSpPr>
            <p:cNvPr name="TextBox 38" id="38"/>
            <p:cNvSpPr txBox="true"/>
            <p:nvPr/>
          </p:nvSpPr>
          <p:spPr>
            <a:xfrm rot="0">
              <a:off x="0" y="-28575"/>
              <a:ext cx="4195949" cy="672888"/>
            </a:xfrm>
            <a:prstGeom prst="rect">
              <a:avLst/>
            </a:prstGeom>
          </p:spPr>
          <p:txBody>
            <a:bodyPr anchor="t" rtlCol="false" tIns="0" lIns="0" bIns="0" rIns="0">
              <a:spAutoFit/>
            </a:bodyPr>
            <a:lstStyle/>
            <a:p>
              <a:pPr algn="ctr">
                <a:lnSpc>
                  <a:spcPts val="4160"/>
                </a:lnSpc>
              </a:pPr>
              <a:r>
                <a:rPr lang="en-US" sz="3200" spc="160">
                  <a:solidFill>
                    <a:srgbClr val="FF3131"/>
                  </a:solidFill>
                  <a:latin typeface="Aileron"/>
                  <a:ea typeface="Aileron"/>
                  <a:cs typeface="Aileron"/>
                  <a:sym typeface="Aileron"/>
                </a:rPr>
                <a:t>2</a:t>
              </a:r>
            </a:p>
          </p:txBody>
        </p:sp>
        <p:sp>
          <p:nvSpPr>
            <p:cNvPr name="TextBox 39" id="39"/>
            <p:cNvSpPr txBox="true"/>
            <p:nvPr/>
          </p:nvSpPr>
          <p:spPr>
            <a:xfrm rot="0">
              <a:off x="0" y="800523"/>
              <a:ext cx="41959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ea typeface="Aileron"/>
                  <a:cs typeface="Aileron"/>
                  <a:sym typeface="Aileron"/>
                </a:rPr>
                <a:t>Data Understanding </a:t>
              </a:r>
            </a:p>
            <a:p>
              <a:pPr algn="ctr">
                <a:lnSpc>
                  <a:spcPts val="3299"/>
                </a:lnSpc>
              </a:pPr>
            </a:p>
          </p:txBody>
        </p:sp>
      </p:grpSp>
      <p:grpSp>
        <p:nvGrpSpPr>
          <p:cNvPr name="Group 40" id="40"/>
          <p:cNvGrpSpPr/>
          <p:nvPr/>
        </p:nvGrpSpPr>
        <p:grpSpPr>
          <a:xfrm rot="0">
            <a:off x="8584644" y="3922184"/>
            <a:ext cx="3280312" cy="1378585"/>
            <a:chOff x="0" y="0"/>
            <a:chExt cx="4373749" cy="1838113"/>
          </a:xfrm>
        </p:grpSpPr>
        <p:sp>
          <p:nvSpPr>
            <p:cNvPr name="TextBox 41" id="41"/>
            <p:cNvSpPr txBox="true"/>
            <p:nvPr/>
          </p:nvSpPr>
          <p:spPr>
            <a:xfrm rot="0">
              <a:off x="0" y="-28575"/>
              <a:ext cx="4373749" cy="672888"/>
            </a:xfrm>
            <a:prstGeom prst="rect">
              <a:avLst/>
            </a:prstGeom>
          </p:spPr>
          <p:txBody>
            <a:bodyPr anchor="t" rtlCol="false" tIns="0" lIns="0" bIns="0" rIns="0">
              <a:spAutoFit/>
            </a:bodyPr>
            <a:lstStyle/>
            <a:p>
              <a:pPr algn="ctr">
                <a:lnSpc>
                  <a:spcPts val="4160"/>
                </a:lnSpc>
              </a:pPr>
              <a:r>
                <a:rPr lang="en-US" sz="3200" spc="160">
                  <a:solidFill>
                    <a:srgbClr val="FF3131"/>
                  </a:solidFill>
                  <a:latin typeface="Aileron"/>
                  <a:ea typeface="Aileron"/>
                  <a:cs typeface="Aileron"/>
                  <a:sym typeface="Aileron"/>
                </a:rPr>
                <a:t>3</a:t>
              </a:r>
            </a:p>
          </p:txBody>
        </p:sp>
        <p:sp>
          <p:nvSpPr>
            <p:cNvPr name="TextBox 42" id="42"/>
            <p:cNvSpPr txBox="true"/>
            <p:nvPr/>
          </p:nvSpPr>
          <p:spPr>
            <a:xfrm rot="0">
              <a:off x="0" y="800523"/>
              <a:ext cx="43737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ea typeface="Aileron"/>
                  <a:cs typeface="Aileron"/>
                  <a:sym typeface="Aileron"/>
                </a:rPr>
                <a:t>Data Preparation </a:t>
              </a:r>
            </a:p>
            <a:p>
              <a:pPr algn="ctr">
                <a:lnSpc>
                  <a:spcPts val="3299"/>
                </a:lnSpc>
              </a:pPr>
            </a:p>
          </p:txBody>
        </p:sp>
      </p:grpSp>
      <p:grpSp>
        <p:nvGrpSpPr>
          <p:cNvPr name="Group 43" id="43"/>
          <p:cNvGrpSpPr/>
          <p:nvPr/>
        </p:nvGrpSpPr>
        <p:grpSpPr>
          <a:xfrm rot="0">
            <a:off x="12495966" y="3922184"/>
            <a:ext cx="3146962" cy="969010"/>
            <a:chOff x="0" y="0"/>
            <a:chExt cx="4195949" cy="1292013"/>
          </a:xfrm>
        </p:grpSpPr>
        <p:sp>
          <p:nvSpPr>
            <p:cNvPr name="TextBox 44" id="44"/>
            <p:cNvSpPr txBox="true"/>
            <p:nvPr/>
          </p:nvSpPr>
          <p:spPr>
            <a:xfrm rot="0">
              <a:off x="0" y="-28575"/>
              <a:ext cx="4195949" cy="672888"/>
            </a:xfrm>
            <a:prstGeom prst="rect">
              <a:avLst/>
            </a:prstGeom>
          </p:spPr>
          <p:txBody>
            <a:bodyPr anchor="t" rtlCol="false" tIns="0" lIns="0" bIns="0" rIns="0">
              <a:spAutoFit/>
            </a:bodyPr>
            <a:lstStyle/>
            <a:p>
              <a:pPr algn="ctr">
                <a:lnSpc>
                  <a:spcPts val="4160"/>
                </a:lnSpc>
              </a:pPr>
              <a:r>
                <a:rPr lang="en-US" sz="3200" spc="160">
                  <a:solidFill>
                    <a:srgbClr val="FF3131"/>
                  </a:solidFill>
                  <a:latin typeface="Aileron"/>
                  <a:ea typeface="Aileron"/>
                  <a:cs typeface="Aileron"/>
                  <a:sym typeface="Aileron"/>
                </a:rPr>
                <a:t>4</a:t>
              </a:r>
            </a:p>
          </p:txBody>
        </p:sp>
        <p:sp>
          <p:nvSpPr>
            <p:cNvPr name="TextBox 45" id="45"/>
            <p:cNvSpPr txBox="true"/>
            <p:nvPr/>
          </p:nvSpPr>
          <p:spPr>
            <a:xfrm rot="0">
              <a:off x="0" y="800523"/>
              <a:ext cx="4195949" cy="4914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ea typeface="Aileron"/>
                  <a:cs typeface="Aileron"/>
                  <a:sym typeface="Aileron"/>
                </a:rPr>
                <a:t>Descriptive Analysis </a:t>
              </a:r>
            </a:p>
          </p:txBody>
        </p:sp>
      </p:grpSp>
      <p:grpSp>
        <p:nvGrpSpPr>
          <p:cNvPr name="Group 46" id="46"/>
          <p:cNvGrpSpPr/>
          <p:nvPr/>
        </p:nvGrpSpPr>
        <p:grpSpPr>
          <a:xfrm rot="0">
            <a:off x="3230822" y="7398994"/>
            <a:ext cx="3146962" cy="1378585"/>
            <a:chOff x="0" y="0"/>
            <a:chExt cx="4195949" cy="1838113"/>
          </a:xfrm>
        </p:grpSpPr>
        <p:sp>
          <p:nvSpPr>
            <p:cNvPr name="TextBox 47" id="47"/>
            <p:cNvSpPr txBox="true"/>
            <p:nvPr/>
          </p:nvSpPr>
          <p:spPr>
            <a:xfrm rot="0">
              <a:off x="0" y="-28575"/>
              <a:ext cx="4195949" cy="672888"/>
            </a:xfrm>
            <a:prstGeom prst="rect">
              <a:avLst/>
            </a:prstGeom>
          </p:spPr>
          <p:txBody>
            <a:bodyPr anchor="t" rtlCol="false" tIns="0" lIns="0" bIns="0" rIns="0">
              <a:spAutoFit/>
            </a:bodyPr>
            <a:lstStyle/>
            <a:p>
              <a:pPr algn="ctr">
                <a:lnSpc>
                  <a:spcPts val="4160"/>
                </a:lnSpc>
              </a:pPr>
              <a:r>
                <a:rPr lang="en-US" sz="3200" spc="160">
                  <a:solidFill>
                    <a:srgbClr val="FF3131"/>
                  </a:solidFill>
                  <a:latin typeface="Aileron"/>
                  <a:ea typeface="Aileron"/>
                  <a:cs typeface="Aileron"/>
                  <a:sym typeface="Aileron"/>
                </a:rPr>
                <a:t>5</a:t>
              </a:r>
            </a:p>
          </p:txBody>
        </p:sp>
        <p:sp>
          <p:nvSpPr>
            <p:cNvPr name="TextBox 48" id="48"/>
            <p:cNvSpPr txBox="true"/>
            <p:nvPr/>
          </p:nvSpPr>
          <p:spPr>
            <a:xfrm rot="0">
              <a:off x="0" y="800523"/>
              <a:ext cx="41959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ea typeface="Aileron"/>
                  <a:cs typeface="Aileron"/>
                  <a:sym typeface="Aileron"/>
                </a:rPr>
                <a:t>Data     Visualization </a:t>
              </a:r>
            </a:p>
            <a:p>
              <a:pPr algn="ctr">
                <a:lnSpc>
                  <a:spcPts val="3299"/>
                </a:lnSpc>
              </a:pPr>
              <a:r>
                <a:rPr lang="en-US" sz="2199" spc="65">
                  <a:solidFill>
                    <a:srgbClr val="FFFFFF"/>
                  </a:solidFill>
                  <a:latin typeface="Aileron"/>
                  <a:ea typeface="Aileron"/>
                  <a:cs typeface="Aileron"/>
                  <a:sym typeface="Aileron"/>
                </a:rPr>
                <a:t>(Dashboard Design) </a:t>
              </a:r>
            </a:p>
          </p:txBody>
        </p:sp>
      </p:grpSp>
      <p:grpSp>
        <p:nvGrpSpPr>
          <p:cNvPr name="Group 49" id="49"/>
          <p:cNvGrpSpPr/>
          <p:nvPr/>
        </p:nvGrpSpPr>
        <p:grpSpPr>
          <a:xfrm rot="0">
            <a:off x="7570519" y="7398994"/>
            <a:ext cx="3146962" cy="1378585"/>
            <a:chOff x="0" y="0"/>
            <a:chExt cx="4195949" cy="1838113"/>
          </a:xfrm>
        </p:grpSpPr>
        <p:sp>
          <p:nvSpPr>
            <p:cNvPr name="TextBox 50" id="50"/>
            <p:cNvSpPr txBox="true"/>
            <p:nvPr/>
          </p:nvSpPr>
          <p:spPr>
            <a:xfrm rot="0">
              <a:off x="0" y="-28575"/>
              <a:ext cx="4195949" cy="672888"/>
            </a:xfrm>
            <a:prstGeom prst="rect">
              <a:avLst/>
            </a:prstGeom>
          </p:spPr>
          <p:txBody>
            <a:bodyPr anchor="t" rtlCol="false" tIns="0" lIns="0" bIns="0" rIns="0">
              <a:spAutoFit/>
            </a:bodyPr>
            <a:lstStyle/>
            <a:p>
              <a:pPr algn="ctr">
                <a:lnSpc>
                  <a:spcPts val="4160"/>
                </a:lnSpc>
              </a:pPr>
              <a:r>
                <a:rPr lang="en-US" sz="3200" spc="160">
                  <a:solidFill>
                    <a:srgbClr val="FF3131"/>
                  </a:solidFill>
                  <a:latin typeface="Aileron"/>
                  <a:ea typeface="Aileron"/>
                  <a:cs typeface="Aileron"/>
                  <a:sym typeface="Aileron"/>
                </a:rPr>
                <a:t>6</a:t>
              </a:r>
            </a:p>
          </p:txBody>
        </p:sp>
        <p:sp>
          <p:nvSpPr>
            <p:cNvPr name="TextBox 51" id="51"/>
            <p:cNvSpPr txBox="true"/>
            <p:nvPr/>
          </p:nvSpPr>
          <p:spPr>
            <a:xfrm rot="0">
              <a:off x="0" y="800523"/>
              <a:ext cx="41959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ea typeface="Aileron"/>
                  <a:cs typeface="Aileron"/>
                  <a:sym typeface="Aileron"/>
                </a:rPr>
                <a:t>Insight   &amp; </a:t>
              </a:r>
            </a:p>
            <a:p>
              <a:pPr algn="ctr">
                <a:lnSpc>
                  <a:spcPts val="3299"/>
                </a:lnSpc>
              </a:pPr>
              <a:r>
                <a:rPr lang="en-US" sz="2199" spc="65">
                  <a:solidFill>
                    <a:srgbClr val="FFFFFF"/>
                  </a:solidFill>
                  <a:latin typeface="Aileron"/>
                  <a:ea typeface="Aileron"/>
                  <a:cs typeface="Aileron"/>
                  <a:sym typeface="Aileron"/>
                </a:rPr>
                <a:t>Interpretation </a:t>
              </a:r>
            </a:p>
          </p:txBody>
        </p:sp>
      </p:grpSp>
      <p:grpSp>
        <p:nvGrpSpPr>
          <p:cNvPr name="Group 52" id="52"/>
          <p:cNvGrpSpPr/>
          <p:nvPr/>
        </p:nvGrpSpPr>
        <p:grpSpPr>
          <a:xfrm rot="0">
            <a:off x="7946274" y="1277418"/>
            <a:ext cx="2455332" cy="1030605"/>
            <a:chOff x="0" y="0"/>
            <a:chExt cx="3273776" cy="1374140"/>
          </a:xfrm>
        </p:grpSpPr>
        <p:sp>
          <p:nvSpPr>
            <p:cNvPr name="TextBox 53" id="53"/>
            <p:cNvSpPr txBox="true"/>
            <p:nvPr/>
          </p:nvSpPr>
          <p:spPr>
            <a:xfrm rot="0">
              <a:off x="0" y="-38100"/>
              <a:ext cx="3273776" cy="764540"/>
            </a:xfrm>
            <a:prstGeom prst="rect">
              <a:avLst/>
            </a:prstGeom>
          </p:spPr>
          <p:txBody>
            <a:bodyPr anchor="t" rtlCol="false" tIns="0" lIns="0" bIns="0" rIns="0">
              <a:spAutoFit/>
            </a:bodyPr>
            <a:lstStyle/>
            <a:p>
              <a:pPr algn="l">
                <a:lnSpc>
                  <a:spcPts val="4680"/>
                </a:lnSpc>
              </a:pPr>
              <a:r>
                <a:rPr lang="en-US" sz="3600" spc="107" b="true">
                  <a:solidFill>
                    <a:srgbClr val="FFFFFF"/>
                  </a:solidFill>
                  <a:latin typeface="Aileron Heavy"/>
                  <a:ea typeface="Aileron Heavy"/>
                  <a:cs typeface="Aileron Heavy"/>
                  <a:sym typeface="Aileron Heavy"/>
                </a:rPr>
                <a:t>Timeline</a:t>
              </a:r>
            </a:p>
          </p:txBody>
        </p:sp>
        <p:sp>
          <p:nvSpPr>
            <p:cNvPr name="TextBox 54" id="54"/>
            <p:cNvSpPr txBox="true"/>
            <p:nvPr/>
          </p:nvSpPr>
          <p:spPr>
            <a:xfrm rot="0">
              <a:off x="0" y="882650"/>
              <a:ext cx="3273776" cy="491490"/>
            </a:xfrm>
            <a:prstGeom prst="rect">
              <a:avLst/>
            </a:prstGeom>
          </p:spPr>
          <p:txBody>
            <a:bodyPr anchor="t" rtlCol="false" tIns="0" lIns="0" bIns="0" rIns="0">
              <a:spAutoFit/>
            </a:bodyPr>
            <a:lstStyle/>
            <a:p>
              <a:pPr algn="l">
                <a:lnSpc>
                  <a:spcPts val="329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0638" r="0" b="-106028"/>
            </a:stretch>
          </a:blipFill>
        </p:spPr>
      </p:sp>
      <p:grpSp>
        <p:nvGrpSpPr>
          <p:cNvPr name="Group 3" id="3"/>
          <p:cNvGrpSpPr/>
          <p:nvPr/>
        </p:nvGrpSpPr>
        <p:grpSpPr>
          <a:xfrm rot="0">
            <a:off x="0" y="10124017"/>
            <a:ext cx="16192500" cy="172508"/>
            <a:chOff x="0" y="0"/>
            <a:chExt cx="4264691" cy="45434"/>
          </a:xfrm>
        </p:grpSpPr>
        <p:sp>
          <p:nvSpPr>
            <p:cNvPr name="Freeform 4" id="4"/>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5" id="5"/>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6192500" y="0"/>
            <a:ext cx="2283181" cy="167947"/>
            <a:chOff x="0" y="0"/>
            <a:chExt cx="601332" cy="44233"/>
          </a:xfrm>
        </p:grpSpPr>
        <p:sp>
          <p:nvSpPr>
            <p:cNvPr name="Freeform 7" id="7"/>
            <p:cNvSpPr/>
            <p:nvPr/>
          </p:nvSpPr>
          <p:spPr>
            <a:xfrm flipH="false" flipV="false" rot="0">
              <a:off x="0" y="0"/>
              <a:ext cx="601332" cy="44233"/>
            </a:xfrm>
            <a:custGeom>
              <a:avLst/>
              <a:gdLst/>
              <a:ahLst/>
              <a:cxnLst/>
              <a:rect r="r" b="b" t="t" l="l"/>
              <a:pathLst>
                <a:path h="44233" w="601332">
                  <a:moveTo>
                    <a:pt x="0" y="0"/>
                  </a:moveTo>
                  <a:lnTo>
                    <a:pt x="601332" y="0"/>
                  </a:lnTo>
                  <a:lnTo>
                    <a:pt x="601332" y="44233"/>
                  </a:lnTo>
                  <a:lnTo>
                    <a:pt x="0" y="44233"/>
                  </a:lnTo>
                  <a:close/>
                </a:path>
              </a:pathLst>
            </a:custGeom>
            <a:solidFill>
              <a:srgbClr val="960909"/>
            </a:solidFill>
          </p:spPr>
        </p:sp>
        <p:sp>
          <p:nvSpPr>
            <p:cNvPr name="TextBox 8" id="8"/>
            <p:cNvSpPr txBox="true"/>
            <p:nvPr/>
          </p:nvSpPr>
          <p:spPr>
            <a:xfrm>
              <a:off x="0" y="-57150"/>
              <a:ext cx="601332" cy="101383"/>
            </a:xfrm>
            <a:prstGeom prst="rect">
              <a:avLst/>
            </a:prstGeom>
          </p:spPr>
          <p:txBody>
            <a:bodyPr anchor="ctr" rtlCol="false" tIns="50800" lIns="50800" bIns="50800" rIns="50800"/>
            <a:lstStyle/>
            <a:p>
              <a:pPr algn="ctr">
                <a:lnSpc>
                  <a:spcPts val="3299"/>
                </a:lnSpc>
              </a:pPr>
            </a:p>
          </p:txBody>
        </p:sp>
      </p:grpSp>
      <p:sp>
        <p:nvSpPr>
          <p:cNvPr name="TextBox 9" id="9"/>
          <p:cNvSpPr txBox="true"/>
          <p:nvPr/>
        </p:nvSpPr>
        <p:spPr>
          <a:xfrm rot="0">
            <a:off x="430426" y="684430"/>
            <a:ext cx="9022495" cy="2567532"/>
          </a:xfrm>
          <a:prstGeom prst="rect">
            <a:avLst/>
          </a:prstGeom>
        </p:spPr>
        <p:txBody>
          <a:bodyPr anchor="t" rtlCol="false" tIns="0" lIns="0" bIns="0" rIns="0">
            <a:spAutoFit/>
          </a:bodyPr>
          <a:lstStyle/>
          <a:p>
            <a:pPr algn="l">
              <a:lnSpc>
                <a:spcPts val="9991"/>
              </a:lnSpc>
            </a:pPr>
            <a:r>
              <a:rPr lang="en-US" sz="9083" b="true">
                <a:solidFill>
                  <a:srgbClr val="FF3131"/>
                </a:solidFill>
                <a:latin typeface="Aileron Heavy"/>
                <a:ea typeface="Aileron Heavy"/>
                <a:cs typeface="Aileron Heavy"/>
                <a:sym typeface="Aileron Heavy"/>
              </a:rPr>
              <a:t>Bussiness Understanding</a:t>
            </a:r>
          </a:p>
        </p:txBody>
      </p:sp>
      <p:sp>
        <p:nvSpPr>
          <p:cNvPr name="TextBox 10" id="10"/>
          <p:cNvSpPr txBox="true"/>
          <p:nvPr/>
        </p:nvSpPr>
        <p:spPr>
          <a:xfrm rot="0">
            <a:off x="430426" y="3676669"/>
            <a:ext cx="16629550" cy="1308294"/>
          </a:xfrm>
          <a:prstGeom prst="rect">
            <a:avLst/>
          </a:prstGeom>
        </p:spPr>
        <p:txBody>
          <a:bodyPr anchor="t" rtlCol="false" tIns="0" lIns="0" bIns="0" rIns="0">
            <a:spAutoFit/>
          </a:bodyPr>
          <a:lstStyle/>
          <a:p>
            <a:pPr algn="just">
              <a:lnSpc>
                <a:spcPts val="2580"/>
              </a:lnSpc>
            </a:pPr>
            <a:r>
              <a:rPr lang="en-US" sz="1984" spc="198">
                <a:solidFill>
                  <a:srgbClr val="FFFFFF"/>
                </a:solidFill>
                <a:latin typeface="Poppins"/>
                <a:ea typeface="Poppins"/>
                <a:cs typeface="Poppins"/>
                <a:sym typeface="Poppins"/>
              </a:rPr>
              <a:t>Berisi informasi terkait berbagai film dan serial televisi di platform Netflix, mencakup atribut seperti jenis konten, negara asal, tahun rilis, durasi, genre, dan rating. Dataset ini memungkinkan analisis deskriptif untuk memahami tren dan karakteristik konten yang tersedia di Netflix.</a:t>
            </a:r>
          </a:p>
          <a:p>
            <a:pPr algn="just">
              <a:lnSpc>
                <a:spcPts val="2580"/>
              </a:lnSpc>
            </a:pPr>
          </a:p>
        </p:txBody>
      </p:sp>
      <p:sp>
        <p:nvSpPr>
          <p:cNvPr name="TextBox 11" id="11"/>
          <p:cNvSpPr txBox="true"/>
          <p:nvPr/>
        </p:nvSpPr>
        <p:spPr>
          <a:xfrm rot="0">
            <a:off x="430426" y="5057775"/>
            <a:ext cx="13974428" cy="3594671"/>
          </a:xfrm>
          <a:prstGeom prst="rect">
            <a:avLst/>
          </a:prstGeom>
        </p:spPr>
        <p:txBody>
          <a:bodyPr anchor="t" rtlCol="false" tIns="0" lIns="0" bIns="0" rIns="0">
            <a:spAutoFit/>
          </a:bodyPr>
          <a:lstStyle/>
          <a:p>
            <a:pPr algn="just">
              <a:lnSpc>
                <a:spcPts val="3205"/>
              </a:lnSpc>
              <a:spcBef>
                <a:spcPct val="0"/>
              </a:spcBef>
            </a:pPr>
            <a:r>
              <a:rPr lang="en-US" sz="2136" spc="190">
                <a:solidFill>
                  <a:srgbClr val="FFFFFF"/>
                </a:solidFill>
                <a:latin typeface="Poppins"/>
                <a:ea typeface="Poppins"/>
                <a:cs typeface="Poppins"/>
                <a:sym typeface="Poppins"/>
              </a:rPr>
              <a:t>Permasalahan analitik bisnis yang ingin dijawab melalui analisis ini meliputi:</a:t>
            </a:r>
          </a:p>
          <a:p>
            <a:pPr algn="just" marL="461345" indent="-230672" lvl="1">
              <a:lnSpc>
                <a:spcPts val="3205"/>
              </a:lnSpc>
              <a:spcBef>
                <a:spcPct val="0"/>
              </a:spcBef>
              <a:buAutoNum type="arabicPeriod" startAt="1"/>
            </a:pPr>
            <a:r>
              <a:rPr lang="en-US" sz="2136" spc="190">
                <a:solidFill>
                  <a:srgbClr val="FFFFFF"/>
                </a:solidFill>
                <a:latin typeface="Poppins"/>
                <a:ea typeface="Poppins"/>
                <a:cs typeface="Poppins"/>
                <a:sym typeface="Poppins"/>
              </a:rPr>
              <a:t>Bagaimana perkembangan jumlah film dan serial TV di Netflix dari tahun ke tahun?</a:t>
            </a:r>
          </a:p>
          <a:p>
            <a:pPr algn="just" marL="461345" indent="-230672" lvl="1">
              <a:lnSpc>
                <a:spcPts val="3205"/>
              </a:lnSpc>
              <a:spcBef>
                <a:spcPct val="0"/>
              </a:spcBef>
              <a:buAutoNum type="arabicPeriod" startAt="1"/>
            </a:pPr>
            <a:r>
              <a:rPr lang="en-US" sz="2136" spc="190">
                <a:solidFill>
                  <a:srgbClr val="FFFFFF"/>
                </a:solidFill>
                <a:latin typeface="Poppins"/>
                <a:ea typeface="Poppins"/>
                <a:cs typeface="Poppins"/>
                <a:sym typeface="Poppins"/>
              </a:rPr>
              <a:t>Bagaimana Prediksi pertumbuhan jumlah konten Netflix hingga tahun 2025 berdasarkan tren historis?</a:t>
            </a:r>
          </a:p>
          <a:p>
            <a:pPr algn="just" marL="461345" indent="-230672" lvl="1">
              <a:lnSpc>
                <a:spcPts val="3205"/>
              </a:lnSpc>
              <a:spcBef>
                <a:spcPct val="0"/>
              </a:spcBef>
              <a:buAutoNum type="arabicPeriod" startAt="1"/>
            </a:pPr>
            <a:r>
              <a:rPr lang="en-US" sz="2136" spc="190">
                <a:solidFill>
                  <a:srgbClr val="FFFFFF"/>
                </a:solidFill>
                <a:latin typeface="Poppins"/>
                <a:ea typeface="Poppins"/>
                <a:cs typeface="Poppins"/>
                <a:sym typeface="Poppins"/>
              </a:rPr>
              <a:t>Bagaimana distribusi rata-rata tahun rilis konten di netflix?</a:t>
            </a:r>
          </a:p>
          <a:p>
            <a:pPr algn="just" marL="461345" indent="-230672" lvl="1">
              <a:lnSpc>
                <a:spcPts val="3205"/>
              </a:lnSpc>
              <a:spcBef>
                <a:spcPct val="0"/>
              </a:spcBef>
              <a:buAutoNum type="arabicPeriod" startAt="1"/>
            </a:pPr>
            <a:r>
              <a:rPr lang="en-US" sz="2136" spc="190">
                <a:solidFill>
                  <a:srgbClr val="FFFFFF"/>
                </a:solidFill>
                <a:latin typeface="Poppins"/>
                <a:ea typeface="Poppins"/>
                <a:cs typeface="Poppins"/>
                <a:sym typeface="Poppins"/>
              </a:rPr>
              <a:t>Negara mana yang paling banyak memproduksi konten di Netflix?</a:t>
            </a:r>
          </a:p>
          <a:p>
            <a:pPr algn="just" marL="461345" indent="-230672" lvl="1">
              <a:lnSpc>
                <a:spcPts val="3205"/>
              </a:lnSpc>
              <a:spcBef>
                <a:spcPct val="0"/>
              </a:spcBef>
              <a:buAutoNum type="arabicPeriod" startAt="1"/>
            </a:pPr>
            <a:r>
              <a:rPr lang="en-US" sz="2136" spc="190">
                <a:solidFill>
                  <a:srgbClr val="FFFFFF"/>
                </a:solidFill>
                <a:latin typeface="Poppins"/>
                <a:ea typeface="Poppins"/>
                <a:cs typeface="Poppins"/>
                <a:sym typeface="Poppins"/>
              </a:rPr>
              <a:t>Bagaimana perbandingan jumlah film dan serial TV dalam katalog Netflix secara keseluruhan?</a:t>
            </a:r>
          </a:p>
          <a:p>
            <a:pPr algn="just">
              <a:lnSpc>
                <a:spcPts val="3205"/>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1672" r="0" b="-74993"/>
            </a:stretch>
          </a:blipFill>
        </p:spPr>
      </p:sp>
      <p:grpSp>
        <p:nvGrpSpPr>
          <p:cNvPr name="Group 3" id="3"/>
          <p:cNvGrpSpPr/>
          <p:nvPr/>
        </p:nvGrpSpPr>
        <p:grpSpPr>
          <a:xfrm rot="0">
            <a:off x="0" y="10124017"/>
            <a:ext cx="16192500" cy="172508"/>
            <a:chOff x="0" y="0"/>
            <a:chExt cx="4264691" cy="45434"/>
          </a:xfrm>
        </p:grpSpPr>
        <p:sp>
          <p:nvSpPr>
            <p:cNvPr name="Freeform 4" id="4"/>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5" id="5"/>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6192500" y="0"/>
            <a:ext cx="2283181" cy="167947"/>
            <a:chOff x="0" y="0"/>
            <a:chExt cx="601332" cy="44233"/>
          </a:xfrm>
        </p:grpSpPr>
        <p:sp>
          <p:nvSpPr>
            <p:cNvPr name="Freeform 7" id="7"/>
            <p:cNvSpPr/>
            <p:nvPr/>
          </p:nvSpPr>
          <p:spPr>
            <a:xfrm flipH="false" flipV="false" rot="0">
              <a:off x="0" y="0"/>
              <a:ext cx="601332" cy="44233"/>
            </a:xfrm>
            <a:custGeom>
              <a:avLst/>
              <a:gdLst/>
              <a:ahLst/>
              <a:cxnLst/>
              <a:rect r="r" b="b" t="t" l="l"/>
              <a:pathLst>
                <a:path h="44233" w="601332">
                  <a:moveTo>
                    <a:pt x="0" y="0"/>
                  </a:moveTo>
                  <a:lnTo>
                    <a:pt x="601332" y="0"/>
                  </a:lnTo>
                  <a:lnTo>
                    <a:pt x="601332" y="44233"/>
                  </a:lnTo>
                  <a:lnTo>
                    <a:pt x="0" y="44233"/>
                  </a:lnTo>
                  <a:close/>
                </a:path>
              </a:pathLst>
            </a:custGeom>
            <a:solidFill>
              <a:srgbClr val="960909"/>
            </a:solidFill>
          </p:spPr>
        </p:sp>
        <p:sp>
          <p:nvSpPr>
            <p:cNvPr name="TextBox 8" id="8"/>
            <p:cNvSpPr txBox="true"/>
            <p:nvPr/>
          </p:nvSpPr>
          <p:spPr>
            <a:xfrm>
              <a:off x="0" y="-57150"/>
              <a:ext cx="601332" cy="101383"/>
            </a:xfrm>
            <a:prstGeom prst="rect">
              <a:avLst/>
            </a:prstGeom>
          </p:spPr>
          <p:txBody>
            <a:bodyPr anchor="ctr" rtlCol="false" tIns="50800" lIns="50800" bIns="50800" rIns="50800"/>
            <a:lstStyle/>
            <a:p>
              <a:pPr algn="ctr">
                <a:lnSpc>
                  <a:spcPts val="3299"/>
                </a:lnSpc>
              </a:pPr>
            </a:p>
          </p:txBody>
        </p:sp>
      </p:grpSp>
      <p:sp>
        <p:nvSpPr>
          <p:cNvPr name="Freeform 9" id="9"/>
          <p:cNvSpPr/>
          <p:nvPr/>
        </p:nvSpPr>
        <p:spPr>
          <a:xfrm flipH="false" flipV="false" rot="0">
            <a:off x="10712899" y="4076792"/>
            <a:ext cx="5632190" cy="1923187"/>
          </a:xfrm>
          <a:custGeom>
            <a:avLst/>
            <a:gdLst/>
            <a:ahLst/>
            <a:cxnLst/>
            <a:rect r="r" b="b" t="t" l="l"/>
            <a:pathLst>
              <a:path h="1923187" w="5632190">
                <a:moveTo>
                  <a:pt x="0" y="0"/>
                </a:moveTo>
                <a:lnTo>
                  <a:pt x="5632189" y="0"/>
                </a:lnTo>
                <a:lnTo>
                  <a:pt x="5632189" y="1923187"/>
                </a:lnTo>
                <a:lnTo>
                  <a:pt x="0" y="1923187"/>
                </a:lnTo>
                <a:lnTo>
                  <a:pt x="0" y="0"/>
                </a:lnTo>
                <a:close/>
              </a:path>
            </a:pathLst>
          </a:custGeom>
          <a:blipFill>
            <a:blip r:embed="rId3"/>
            <a:stretch>
              <a:fillRect l="0" t="0" r="0" b="0"/>
            </a:stretch>
          </a:blipFill>
        </p:spPr>
      </p:sp>
      <p:sp>
        <p:nvSpPr>
          <p:cNvPr name="Freeform 10" id="10"/>
          <p:cNvSpPr/>
          <p:nvPr/>
        </p:nvSpPr>
        <p:spPr>
          <a:xfrm flipH="false" flipV="false" rot="0">
            <a:off x="10035696" y="6522876"/>
            <a:ext cx="3768149" cy="3216305"/>
          </a:xfrm>
          <a:custGeom>
            <a:avLst/>
            <a:gdLst/>
            <a:ahLst/>
            <a:cxnLst/>
            <a:rect r="r" b="b" t="t" l="l"/>
            <a:pathLst>
              <a:path h="3216305" w="3768149">
                <a:moveTo>
                  <a:pt x="0" y="0"/>
                </a:moveTo>
                <a:lnTo>
                  <a:pt x="3768149" y="0"/>
                </a:lnTo>
                <a:lnTo>
                  <a:pt x="3768149" y="3216305"/>
                </a:lnTo>
                <a:lnTo>
                  <a:pt x="0" y="3216305"/>
                </a:lnTo>
                <a:lnTo>
                  <a:pt x="0" y="0"/>
                </a:lnTo>
                <a:close/>
              </a:path>
            </a:pathLst>
          </a:custGeom>
          <a:blipFill>
            <a:blip r:embed="rId4"/>
            <a:stretch>
              <a:fillRect l="0" t="-4169" r="-2765" b="-25651"/>
            </a:stretch>
          </a:blipFill>
        </p:spPr>
      </p:sp>
      <p:sp>
        <p:nvSpPr>
          <p:cNvPr name="TextBox 11" id="11"/>
          <p:cNvSpPr txBox="true"/>
          <p:nvPr/>
        </p:nvSpPr>
        <p:spPr>
          <a:xfrm rot="0">
            <a:off x="586309" y="564775"/>
            <a:ext cx="12468555" cy="1298583"/>
          </a:xfrm>
          <a:prstGeom prst="rect">
            <a:avLst/>
          </a:prstGeom>
        </p:spPr>
        <p:txBody>
          <a:bodyPr anchor="t" rtlCol="false" tIns="0" lIns="0" bIns="0" rIns="0">
            <a:spAutoFit/>
          </a:bodyPr>
          <a:lstStyle/>
          <a:p>
            <a:pPr algn="l">
              <a:lnSpc>
                <a:spcPts val="9991"/>
              </a:lnSpc>
            </a:pPr>
            <a:r>
              <a:rPr lang="en-US" sz="9083" b="true">
                <a:solidFill>
                  <a:srgbClr val="FF3131"/>
                </a:solidFill>
                <a:latin typeface="Aileron Heavy"/>
                <a:ea typeface="Aileron Heavy"/>
                <a:cs typeface="Aileron Heavy"/>
                <a:sym typeface="Aileron Heavy"/>
              </a:rPr>
              <a:t>Data</a:t>
            </a:r>
            <a:r>
              <a:rPr lang="en-US" sz="9083" b="true">
                <a:solidFill>
                  <a:srgbClr val="FF3131"/>
                </a:solidFill>
                <a:latin typeface="Aileron Heavy"/>
                <a:ea typeface="Aileron Heavy"/>
                <a:cs typeface="Aileron Heavy"/>
                <a:sym typeface="Aileron Heavy"/>
              </a:rPr>
              <a:t> Understanding </a:t>
            </a:r>
          </a:p>
        </p:txBody>
      </p:sp>
      <p:sp>
        <p:nvSpPr>
          <p:cNvPr name="TextBox 12" id="12"/>
          <p:cNvSpPr txBox="true"/>
          <p:nvPr/>
        </p:nvSpPr>
        <p:spPr>
          <a:xfrm rot="0">
            <a:off x="586309" y="2424831"/>
            <a:ext cx="14169837" cy="816627"/>
          </a:xfrm>
          <a:prstGeom prst="rect">
            <a:avLst/>
          </a:prstGeom>
        </p:spPr>
        <p:txBody>
          <a:bodyPr anchor="t" rtlCol="false" tIns="0" lIns="0" bIns="0" rIns="0">
            <a:spAutoFit/>
          </a:bodyPr>
          <a:lstStyle/>
          <a:p>
            <a:pPr algn="l">
              <a:lnSpc>
                <a:spcPts val="3183"/>
              </a:lnSpc>
            </a:pPr>
            <a:r>
              <a:rPr lang="en-US" sz="2448" spc="244">
                <a:solidFill>
                  <a:srgbClr val="191919"/>
                </a:solidFill>
                <a:latin typeface="Poppins"/>
                <a:ea typeface="Poppins"/>
                <a:cs typeface="Poppins"/>
                <a:sym typeface="Poppins"/>
              </a:rPr>
              <a:t>Eksplorasi awal dilakukan menggunakan Tableau melalui tampilan Data Source untuk meninjau tipe data dan jumlah entri pada setiap kolom.</a:t>
            </a:r>
          </a:p>
        </p:txBody>
      </p:sp>
      <p:sp>
        <p:nvSpPr>
          <p:cNvPr name="TextBox 13" id="13"/>
          <p:cNvSpPr txBox="true"/>
          <p:nvPr/>
        </p:nvSpPr>
        <p:spPr>
          <a:xfrm rot="0">
            <a:off x="741860" y="3686688"/>
            <a:ext cx="9034202" cy="5366385"/>
          </a:xfrm>
          <a:prstGeom prst="rect">
            <a:avLst/>
          </a:prstGeom>
        </p:spPr>
        <p:txBody>
          <a:bodyPr anchor="t" rtlCol="false" tIns="0" lIns="0" bIns="0" rIns="0">
            <a:spAutoFit/>
          </a:bodyPr>
          <a:lstStyle/>
          <a:p>
            <a:pPr algn="l">
              <a:lnSpc>
                <a:spcPts val="3599"/>
              </a:lnSpc>
              <a:spcBef>
                <a:spcPct val="0"/>
              </a:spcBef>
            </a:pPr>
            <a:r>
              <a:rPr lang="en-US" sz="2399" spc="71">
                <a:solidFill>
                  <a:srgbClr val="191919"/>
                </a:solidFill>
                <a:latin typeface="Poppins"/>
                <a:ea typeface="Poppins"/>
                <a:cs typeface="Poppins"/>
                <a:sym typeface="Poppins"/>
              </a:rPr>
              <a:t>B</a:t>
            </a:r>
            <a:r>
              <a:rPr lang="en-US" sz="2399" spc="71">
                <a:solidFill>
                  <a:srgbClr val="191919"/>
                </a:solidFill>
                <a:latin typeface="Poppins"/>
                <a:ea typeface="Poppins"/>
                <a:cs typeface="Poppins"/>
                <a:sym typeface="Poppins"/>
              </a:rPr>
              <a:t>erdasarkan pengamatan ditemukan bahwa:</a:t>
            </a:r>
          </a:p>
          <a:p>
            <a:pPr algn="l">
              <a:lnSpc>
                <a:spcPts val="3599"/>
              </a:lnSpc>
              <a:spcBef>
                <a:spcPct val="0"/>
              </a:spcBef>
            </a:pPr>
          </a:p>
          <a:p>
            <a:pPr algn="l" marL="518158" indent="-259079" lvl="1">
              <a:lnSpc>
                <a:spcPts val="3599"/>
              </a:lnSpc>
              <a:buFont typeface="Arial"/>
              <a:buChar char="•"/>
            </a:pPr>
            <a:r>
              <a:rPr lang="en-US" sz="2399" spc="71">
                <a:solidFill>
                  <a:srgbClr val="191919"/>
                </a:solidFill>
                <a:latin typeface="Poppins"/>
                <a:ea typeface="Poppins"/>
                <a:cs typeface="Poppins"/>
                <a:sym typeface="Poppins"/>
              </a:rPr>
              <a:t>Beberapa kolom seperti director, cast, dan country memiliki nilai kosong (missing value) menandakan bahwa tidak semua data tersedia secara lengkap.</a:t>
            </a:r>
          </a:p>
          <a:p>
            <a:pPr algn="l">
              <a:lnSpc>
                <a:spcPts val="3599"/>
              </a:lnSpc>
              <a:spcBef>
                <a:spcPct val="0"/>
              </a:spcBef>
            </a:pPr>
          </a:p>
          <a:p>
            <a:pPr algn="l" marL="518158" indent="-259079" lvl="1">
              <a:lnSpc>
                <a:spcPts val="3599"/>
              </a:lnSpc>
              <a:buFont typeface="Arial"/>
              <a:buChar char="•"/>
            </a:pPr>
            <a:r>
              <a:rPr lang="en-US" sz="2399" spc="71">
                <a:solidFill>
                  <a:srgbClr val="191919"/>
                </a:solidFill>
                <a:latin typeface="Poppins"/>
                <a:ea typeface="Poppins"/>
                <a:cs typeface="Poppins"/>
                <a:sym typeface="Poppins"/>
              </a:rPr>
              <a:t>Terdapat tipe data yang tidak sesuai, seperti pada kolom 'Release Year', yang seharusnya bertipe Date &amp; Time, namun saat ini ditetapkan sebagai Number (whole).</a:t>
            </a:r>
          </a:p>
          <a:p>
            <a:pPr algn="l">
              <a:lnSpc>
                <a:spcPts val="3599"/>
              </a:lnSpc>
              <a:spcBef>
                <a:spcPct val="0"/>
              </a:spcBef>
            </a:pPr>
          </a:p>
          <a:p>
            <a:pPr algn="l">
              <a:lnSpc>
                <a:spcPts val="359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7754" r="0" b="-78912"/>
            </a:stretch>
          </a:blipFill>
        </p:spPr>
      </p:sp>
      <p:grpSp>
        <p:nvGrpSpPr>
          <p:cNvPr name="Group 3" id="3"/>
          <p:cNvGrpSpPr/>
          <p:nvPr/>
        </p:nvGrpSpPr>
        <p:grpSpPr>
          <a:xfrm rot="0">
            <a:off x="0" y="10124017"/>
            <a:ext cx="16192500" cy="172508"/>
            <a:chOff x="0" y="0"/>
            <a:chExt cx="4264691" cy="45434"/>
          </a:xfrm>
        </p:grpSpPr>
        <p:sp>
          <p:nvSpPr>
            <p:cNvPr name="Freeform 4" id="4"/>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5" id="5"/>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6192500" y="0"/>
            <a:ext cx="2283181" cy="167947"/>
            <a:chOff x="0" y="0"/>
            <a:chExt cx="601332" cy="44233"/>
          </a:xfrm>
        </p:grpSpPr>
        <p:sp>
          <p:nvSpPr>
            <p:cNvPr name="Freeform 7" id="7"/>
            <p:cNvSpPr/>
            <p:nvPr/>
          </p:nvSpPr>
          <p:spPr>
            <a:xfrm flipH="false" flipV="false" rot="0">
              <a:off x="0" y="0"/>
              <a:ext cx="601332" cy="44233"/>
            </a:xfrm>
            <a:custGeom>
              <a:avLst/>
              <a:gdLst/>
              <a:ahLst/>
              <a:cxnLst/>
              <a:rect r="r" b="b" t="t" l="l"/>
              <a:pathLst>
                <a:path h="44233" w="601332">
                  <a:moveTo>
                    <a:pt x="0" y="0"/>
                  </a:moveTo>
                  <a:lnTo>
                    <a:pt x="601332" y="0"/>
                  </a:lnTo>
                  <a:lnTo>
                    <a:pt x="601332" y="44233"/>
                  </a:lnTo>
                  <a:lnTo>
                    <a:pt x="0" y="44233"/>
                  </a:lnTo>
                  <a:close/>
                </a:path>
              </a:pathLst>
            </a:custGeom>
            <a:solidFill>
              <a:srgbClr val="960909"/>
            </a:solidFill>
          </p:spPr>
        </p:sp>
        <p:sp>
          <p:nvSpPr>
            <p:cNvPr name="TextBox 8" id="8"/>
            <p:cNvSpPr txBox="true"/>
            <p:nvPr/>
          </p:nvSpPr>
          <p:spPr>
            <a:xfrm>
              <a:off x="0" y="-57150"/>
              <a:ext cx="601332" cy="101383"/>
            </a:xfrm>
            <a:prstGeom prst="rect">
              <a:avLst/>
            </a:prstGeom>
          </p:spPr>
          <p:txBody>
            <a:bodyPr anchor="ctr" rtlCol="false" tIns="50800" lIns="50800" bIns="50800" rIns="50800"/>
            <a:lstStyle/>
            <a:p>
              <a:pPr algn="ctr">
                <a:lnSpc>
                  <a:spcPts val="3299"/>
                </a:lnSpc>
              </a:pPr>
            </a:p>
          </p:txBody>
        </p:sp>
      </p:grpSp>
      <p:sp>
        <p:nvSpPr>
          <p:cNvPr name="Freeform 9" id="9"/>
          <p:cNvSpPr/>
          <p:nvPr/>
        </p:nvSpPr>
        <p:spPr>
          <a:xfrm flipH="false" flipV="false" rot="0">
            <a:off x="10217334" y="5143500"/>
            <a:ext cx="7481206" cy="2554558"/>
          </a:xfrm>
          <a:custGeom>
            <a:avLst/>
            <a:gdLst/>
            <a:ahLst/>
            <a:cxnLst/>
            <a:rect r="r" b="b" t="t" l="l"/>
            <a:pathLst>
              <a:path h="2554558" w="7481206">
                <a:moveTo>
                  <a:pt x="0" y="0"/>
                </a:moveTo>
                <a:lnTo>
                  <a:pt x="7481206" y="0"/>
                </a:lnTo>
                <a:lnTo>
                  <a:pt x="7481206" y="2554558"/>
                </a:lnTo>
                <a:lnTo>
                  <a:pt x="0" y="2554558"/>
                </a:lnTo>
                <a:lnTo>
                  <a:pt x="0" y="0"/>
                </a:lnTo>
                <a:close/>
              </a:path>
            </a:pathLst>
          </a:custGeom>
          <a:blipFill>
            <a:blip r:embed="rId3"/>
            <a:stretch>
              <a:fillRect l="0" t="0" r="0" b="0"/>
            </a:stretch>
          </a:blipFill>
        </p:spPr>
      </p:sp>
      <p:sp>
        <p:nvSpPr>
          <p:cNvPr name="TextBox 10" id="10"/>
          <p:cNvSpPr txBox="true"/>
          <p:nvPr/>
        </p:nvSpPr>
        <p:spPr>
          <a:xfrm rot="0">
            <a:off x="586309" y="822757"/>
            <a:ext cx="12468555" cy="1298583"/>
          </a:xfrm>
          <a:prstGeom prst="rect">
            <a:avLst/>
          </a:prstGeom>
        </p:spPr>
        <p:txBody>
          <a:bodyPr anchor="t" rtlCol="false" tIns="0" lIns="0" bIns="0" rIns="0">
            <a:spAutoFit/>
          </a:bodyPr>
          <a:lstStyle/>
          <a:p>
            <a:pPr algn="l">
              <a:lnSpc>
                <a:spcPts val="9991"/>
              </a:lnSpc>
            </a:pPr>
            <a:r>
              <a:rPr lang="en-US" sz="9083" b="true">
                <a:solidFill>
                  <a:srgbClr val="FF3131"/>
                </a:solidFill>
                <a:latin typeface="Aileron Heavy"/>
                <a:ea typeface="Aileron Heavy"/>
                <a:cs typeface="Aileron Heavy"/>
                <a:sym typeface="Aileron Heavy"/>
              </a:rPr>
              <a:t>Data</a:t>
            </a:r>
            <a:r>
              <a:rPr lang="en-US" sz="9083" b="true">
                <a:solidFill>
                  <a:srgbClr val="FF3131"/>
                </a:solidFill>
                <a:latin typeface="Aileron Heavy"/>
                <a:ea typeface="Aileron Heavy"/>
                <a:cs typeface="Aileron Heavy"/>
                <a:sym typeface="Aileron Heavy"/>
              </a:rPr>
              <a:t> Understanding </a:t>
            </a:r>
          </a:p>
        </p:txBody>
      </p:sp>
      <p:sp>
        <p:nvSpPr>
          <p:cNvPr name="TextBox 11" id="11"/>
          <p:cNvSpPr txBox="true"/>
          <p:nvPr/>
        </p:nvSpPr>
        <p:spPr>
          <a:xfrm rot="0">
            <a:off x="586309" y="2837227"/>
            <a:ext cx="14169837" cy="816627"/>
          </a:xfrm>
          <a:prstGeom prst="rect">
            <a:avLst/>
          </a:prstGeom>
        </p:spPr>
        <p:txBody>
          <a:bodyPr anchor="t" rtlCol="false" tIns="0" lIns="0" bIns="0" rIns="0">
            <a:spAutoFit/>
          </a:bodyPr>
          <a:lstStyle/>
          <a:p>
            <a:pPr algn="l">
              <a:lnSpc>
                <a:spcPts val="3183"/>
              </a:lnSpc>
            </a:pPr>
            <a:r>
              <a:rPr lang="en-US" sz="2448" spc="244">
                <a:solidFill>
                  <a:srgbClr val="191919"/>
                </a:solidFill>
                <a:latin typeface="Poppins"/>
                <a:ea typeface="Poppins"/>
                <a:cs typeface="Poppins"/>
                <a:sym typeface="Poppins"/>
              </a:rPr>
              <a:t>Eksplorasi awal dilakukan menggunakan Tableau melalui tampilan Data Source untuk meninjau tipe data dan jumlah entri pada setiap kolom.</a:t>
            </a:r>
          </a:p>
        </p:txBody>
      </p:sp>
      <p:sp>
        <p:nvSpPr>
          <p:cNvPr name="TextBox 12" id="12"/>
          <p:cNvSpPr txBox="true"/>
          <p:nvPr/>
        </p:nvSpPr>
        <p:spPr>
          <a:xfrm rot="0">
            <a:off x="876539" y="4505789"/>
            <a:ext cx="9034202" cy="2232660"/>
          </a:xfrm>
          <a:prstGeom prst="rect">
            <a:avLst/>
          </a:prstGeom>
        </p:spPr>
        <p:txBody>
          <a:bodyPr anchor="t" rtlCol="false" tIns="0" lIns="0" bIns="0" rIns="0">
            <a:spAutoFit/>
          </a:bodyPr>
          <a:lstStyle/>
          <a:p>
            <a:pPr algn="l">
              <a:lnSpc>
                <a:spcPts val="3599"/>
              </a:lnSpc>
              <a:spcBef>
                <a:spcPct val="0"/>
              </a:spcBef>
            </a:pPr>
            <a:r>
              <a:rPr lang="en-US" sz="2399" spc="71">
                <a:solidFill>
                  <a:srgbClr val="191919"/>
                </a:solidFill>
                <a:latin typeface="Poppins"/>
                <a:ea typeface="Poppins"/>
                <a:cs typeface="Poppins"/>
                <a:sym typeface="Poppins"/>
              </a:rPr>
              <a:t>B</a:t>
            </a:r>
            <a:r>
              <a:rPr lang="en-US" sz="2399" spc="71">
                <a:solidFill>
                  <a:srgbClr val="191919"/>
                </a:solidFill>
                <a:latin typeface="Poppins"/>
                <a:ea typeface="Poppins"/>
                <a:cs typeface="Poppins"/>
                <a:sym typeface="Poppins"/>
              </a:rPr>
              <a:t>erdasarkan pengamatan ditemukan bahwa:</a:t>
            </a:r>
          </a:p>
          <a:p>
            <a:pPr algn="l">
              <a:lnSpc>
                <a:spcPts val="3599"/>
              </a:lnSpc>
              <a:spcBef>
                <a:spcPct val="0"/>
              </a:spcBef>
            </a:pPr>
          </a:p>
          <a:p>
            <a:pPr algn="l" marL="518158" indent="-259079" lvl="1">
              <a:lnSpc>
                <a:spcPts val="3599"/>
              </a:lnSpc>
              <a:spcBef>
                <a:spcPct val="0"/>
              </a:spcBef>
              <a:buFont typeface="Arial"/>
              <a:buChar char="•"/>
            </a:pPr>
            <a:r>
              <a:rPr lang="en-US" sz="2399" spc="71">
                <a:solidFill>
                  <a:srgbClr val="191919"/>
                </a:solidFill>
                <a:latin typeface="Poppins"/>
                <a:ea typeface="Poppins"/>
                <a:cs typeface="Poppins"/>
                <a:sym typeface="Poppins"/>
              </a:rPr>
              <a:t>Beberapa kolom seperti director, cast, dan country memiliki nilai kosong (missing value) menandakan bahwa tidak semua data tersedia secara lengkap.</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7754" r="0" b="-78912"/>
            </a:stretch>
          </a:blipFill>
        </p:spPr>
      </p:sp>
      <p:grpSp>
        <p:nvGrpSpPr>
          <p:cNvPr name="Group 3" id="3"/>
          <p:cNvGrpSpPr/>
          <p:nvPr/>
        </p:nvGrpSpPr>
        <p:grpSpPr>
          <a:xfrm rot="0">
            <a:off x="-481875" y="9812699"/>
            <a:ext cx="17286479" cy="474301"/>
            <a:chOff x="0" y="0"/>
            <a:chExt cx="4552817" cy="124919"/>
          </a:xfrm>
        </p:grpSpPr>
        <p:sp>
          <p:nvSpPr>
            <p:cNvPr name="Freeform 4" id="4"/>
            <p:cNvSpPr/>
            <p:nvPr/>
          </p:nvSpPr>
          <p:spPr>
            <a:xfrm flipH="false" flipV="false" rot="0">
              <a:off x="0" y="0"/>
              <a:ext cx="4552817" cy="124919"/>
            </a:xfrm>
            <a:custGeom>
              <a:avLst/>
              <a:gdLst/>
              <a:ahLst/>
              <a:cxnLst/>
              <a:rect r="r" b="b" t="t" l="l"/>
              <a:pathLst>
                <a:path h="124919" w="4552817">
                  <a:moveTo>
                    <a:pt x="0" y="0"/>
                  </a:moveTo>
                  <a:lnTo>
                    <a:pt x="4552817" y="0"/>
                  </a:lnTo>
                  <a:lnTo>
                    <a:pt x="4552817" y="124919"/>
                  </a:lnTo>
                  <a:lnTo>
                    <a:pt x="0" y="124919"/>
                  </a:lnTo>
                  <a:close/>
                </a:path>
              </a:pathLst>
            </a:custGeom>
            <a:solidFill>
              <a:srgbClr val="960909"/>
            </a:solidFill>
          </p:spPr>
        </p:sp>
        <p:sp>
          <p:nvSpPr>
            <p:cNvPr name="TextBox 5" id="5"/>
            <p:cNvSpPr txBox="true"/>
            <p:nvPr/>
          </p:nvSpPr>
          <p:spPr>
            <a:xfrm>
              <a:off x="0" y="-57150"/>
              <a:ext cx="4552817" cy="182069"/>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0851367" y="-580459"/>
            <a:ext cx="16192500" cy="172508"/>
            <a:chOff x="0" y="0"/>
            <a:chExt cx="4264691" cy="45434"/>
          </a:xfrm>
        </p:grpSpPr>
        <p:sp>
          <p:nvSpPr>
            <p:cNvPr name="Freeform 7" id="7"/>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8" id="8"/>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sp>
        <p:nvSpPr>
          <p:cNvPr name="Freeform 9" id="9"/>
          <p:cNvSpPr/>
          <p:nvPr/>
        </p:nvSpPr>
        <p:spPr>
          <a:xfrm flipH="false" flipV="false" rot="0">
            <a:off x="12360024" y="4157057"/>
            <a:ext cx="5384301" cy="1675593"/>
          </a:xfrm>
          <a:custGeom>
            <a:avLst/>
            <a:gdLst/>
            <a:ahLst/>
            <a:cxnLst/>
            <a:rect r="r" b="b" t="t" l="l"/>
            <a:pathLst>
              <a:path h="1675593" w="5384301">
                <a:moveTo>
                  <a:pt x="0" y="0"/>
                </a:moveTo>
                <a:lnTo>
                  <a:pt x="5384302" y="0"/>
                </a:lnTo>
                <a:lnTo>
                  <a:pt x="5384302" y="1675593"/>
                </a:lnTo>
                <a:lnTo>
                  <a:pt x="0" y="1675593"/>
                </a:lnTo>
                <a:lnTo>
                  <a:pt x="0" y="0"/>
                </a:lnTo>
                <a:close/>
              </a:path>
            </a:pathLst>
          </a:custGeom>
          <a:blipFill>
            <a:blip r:embed="rId3"/>
            <a:stretch>
              <a:fillRect l="0" t="-7698" r="-89437" b="-152961"/>
            </a:stretch>
          </a:blipFill>
        </p:spPr>
      </p:sp>
      <p:sp>
        <p:nvSpPr>
          <p:cNvPr name="Freeform 10" id="10"/>
          <p:cNvSpPr/>
          <p:nvPr/>
        </p:nvSpPr>
        <p:spPr>
          <a:xfrm flipH="false" flipV="false" rot="0">
            <a:off x="12461215" y="6462579"/>
            <a:ext cx="5384301" cy="1995027"/>
          </a:xfrm>
          <a:custGeom>
            <a:avLst/>
            <a:gdLst/>
            <a:ahLst/>
            <a:cxnLst/>
            <a:rect r="r" b="b" t="t" l="l"/>
            <a:pathLst>
              <a:path h="1995027" w="5384301">
                <a:moveTo>
                  <a:pt x="0" y="0"/>
                </a:moveTo>
                <a:lnTo>
                  <a:pt x="5384302" y="0"/>
                </a:lnTo>
                <a:lnTo>
                  <a:pt x="5384302" y="1995027"/>
                </a:lnTo>
                <a:lnTo>
                  <a:pt x="0" y="1995027"/>
                </a:lnTo>
                <a:lnTo>
                  <a:pt x="0" y="0"/>
                </a:lnTo>
                <a:close/>
              </a:path>
            </a:pathLst>
          </a:custGeom>
          <a:blipFill>
            <a:blip r:embed="rId4"/>
            <a:stretch>
              <a:fillRect l="0" t="0" r="-93713" b="-123091"/>
            </a:stretch>
          </a:blipFill>
        </p:spPr>
      </p:sp>
      <p:sp>
        <p:nvSpPr>
          <p:cNvPr name="TextBox 11" id="11"/>
          <p:cNvSpPr txBox="true"/>
          <p:nvPr/>
        </p:nvSpPr>
        <p:spPr>
          <a:xfrm rot="0">
            <a:off x="458607" y="821529"/>
            <a:ext cx="11219946" cy="2952750"/>
          </a:xfrm>
          <a:prstGeom prst="rect">
            <a:avLst/>
          </a:prstGeom>
        </p:spPr>
        <p:txBody>
          <a:bodyPr anchor="t" rtlCol="false" tIns="0" lIns="0" bIns="0" rIns="0">
            <a:spAutoFit/>
          </a:bodyPr>
          <a:lstStyle/>
          <a:p>
            <a:pPr algn="ctr">
              <a:lnSpc>
                <a:spcPts val="11700"/>
              </a:lnSpc>
            </a:pPr>
            <a:r>
              <a:rPr lang="en-US" b="true" sz="9000" spc="270">
                <a:solidFill>
                  <a:srgbClr val="FF3131"/>
                </a:solidFill>
                <a:latin typeface="Aileron Heavy"/>
                <a:ea typeface="Aileron Heavy"/>
                <a:cs typeface="Aileron Heavy"/>
                <a:sym typeface="Aileron Heavy"/>
              </a:rPr>
              <a:t>Data P</a:t>
            </a:r>
            <a:r>
              <a:rPr lang="en-US" b="true" sz="9000" spc="270">
                <a:solidFill>
                  <a:srgbClr val="FF3131"/>
                </a:solidFill>
                <a:latin typeface="Aileron Heavy"/>
                <a:ea typeface="Aileron Heavy"/>
                <a:cs typeface="Aileron Heavy"/>
                <a:sym typeface="Aileron Heavy"/>
              </a:rPr>
              <a:t>reparation</a:t>
            </a:r>
          </a:p>
          <a:p>
            <a:pPr algn="ctr">
              <a:lnSpc>
                <a:spcPts val="11700"/>
              </a:lnSpc>
            </a:pPr>
          </a:p>
        </p:txBody>
      </p:sp>
      <p:sp>
        <p:nvSpPr>
          <p:cNvPr name="TextBox 12" id="12"/>
          <p:cNvSpPr txBox="true"/>
          <p:nvPr/>
        </p:nvSpPr>
        <p:spPr>
          <a:xfrm rot="0">
            <a:off x="1028700" y="2722277"/>
            <a:ext cx="17286479" cy="1337310"/>
          </a:xfrm>
          <a:prstGeom prst="rect">
            <a:avLst/>
          </a:prstGeom>
        </p:spPr>
        <p:txBody>
          <a:bodyPr anchor="t" rtlCol="false" tIns="0" lIns="0" bIns="0" rIns="0">
            <a:spAutoFit/>
          </a:bodyPr>
          <a:lstStyle/>
          <a:p>
            <a:pPr algn="l">
              <a:lnSpc>
                <a:spcPts val="3599"/>
              </a:lnSpc>
              <a:spcBef>
                <a:spcPct val="0"/>
              </a:spcBef>
            </a:pPr>
            <a:r>
              <a:rPr lang="en-US" sz="2399" spc="71">
                <a:solidFill>
                  <a:srgbClr val="FFFFFF"/>
                </a:solidFill>
                <a:latin typeface="Poppins"/>
                <a:ea typeface="Poppins"/>
                <a:cs typeface="Poppins"/>
                <a:sym typeface="Poppins"/>
              </a:rPr>
              <a:t>Proses persiapan data dilakukan pada dataset “Netflix Movies and TV Shows” dengan langkah-langkah sebagai berikut:</a:t>
            </a:r>
          </a:p>
          <a:p>
            <a:pPr algn="l">
              <a:lnSpc>
                <a:spcPts val="3599"/>
              </a:lnSpc>
              <a:spcBef>
                <a:spcPct val="0"/>
              </a:spcBef>
            </a:pPr>
          </a:p>
        </p:txBody>
      </p:sp>
      <p:sp>
        <p:nvSpPr>
          <p:cNvPr name="TextBox 13" id="13"/>
          <p:cNvSpPr txBox="true"/>
          <p:nvPr/>
        </p:nvSpPr>
        <p:spPr>
          <a:xfrm rot="0">
            <a:off x="1184221" y="4184199"/>
            <a:ext cx="10798668" cy="4471035"/>
          </a:xfrm>
          <a:prstGeom prst="rect">
            <a:avLst/>
          </a:prstGeom>
        </p:spPr>
        <p:txBody>
          <a:bodyPr anchor="t" rtlCol="false" tIns="0" lIns="0" bIns="0" rIns="0">
            <a:spAutoFit/>
          </a:bodyPr>
          <a:lstStyle/>
          <a:p>
            <a:pPr algn="l">
              <a:lnSpc>
                <a:spcPts val="3599"/>
              </a:lnSpc>
              <a:spcBef>
                <a:spcPct val="0"/>
              </a:spcBef>
            </a:pPr>
            <a:r>
              <a:rPr lang="en-US" sz="2399" spc="71">
                <a:solidFill>
                  <a:srgbClr val="FFFFFF"/>
                </a:solidFill>
                <a:latin typeface="Poppins"/>
                <a:ea typeface="Poppins"/>
                <a:cs typeface="Poppins"/>
                <a:sym typeface="Poppins"/>
              </a:rPr>
              <a:t>1.</a:t>
            </a:r>
            <a:r>
              <a:rPr lang="en-US" sz="2399" spc="71">
                <a:solidFill>
                  <a:srgbClr val="FFFFFF"/>
                </a:solidFill>
                <a:latin typeface="Poppins"/>
                <a:ea typeface="Poppins"/>
                <a:cs typeface="Poppins"/>
                <a:sym typeface="Poppins"/>
              </a:rPr>
              <a:t>Handling Missing Values</a:t>
            </a:r>
          </a:p>
          <a:p>
            <a:pPr algn="l">
              <a:lnSpc>
                <a:spcPts val="3599"/>
              </a:lnSpc>
            </a:pPr>
            <a:r>
              <a:rPr lang="en-US" sz="2399" spc="71">
                <a:solidFill>
                  <a:srgbClr val="FFFFFF"/>
                </a:solidFill>
                <a:latin typeface="Poppins"/>
                <a:ea typeface="Poppins"/>
                <a:cs typeface="Poppins"/>
                <a:sym typeface="Poppins"/>
              </a:rPr>
              <a:t>Nilai kosong pada kolom director diganti dengan teks “Unknown” untuk menjaga konsistensi data tanpa menghapus baris yang valid.</a:t>
            </a:r>
          </a:p>
          <a:p>
            <a:pPr algn="just">
              <a:lnSpc>
                <a:spcPts val="3599"/>
              </a:lnSpc>
            </a:pPr>
          </a:p>
          <a:p>
            <a:pPr algn="just">
              <a:lnSpc>
                <a:spcPts val="3599"/>
              </a:lnSpc>
            </a:pPr>
            <a:r>
              <a:rPr lang="en-US" sz="2399" spc="71">
                <a:solidFill>
                  <a:srgbClr val="FFFFFF"/>
                </a:solidFill>
                <a:latin typeface="Poppins"/>
                <a:ea typeface="Poppins"/>
                <a:cs typeface="Poppins"/>
                <a:sym typeface="Poppins"/>
              </a:rPr>
              <a:t>2. Nilai kosong pada kolom cast diganti dengan teks “Unknown” untuk menjaga konsistensi data tanpa menghapus baris yang valid.</a:t>
            </a:r>
          </a:p>
          <a:p>
            <a:pPr algn="just">
              <a:lnSpc>
                <a:spcPts val="3599"/>
              </a:lnSpc>
            </a:pPr>
          </a:p>
          <a:p>
            <a:pPr algn="just">
              <a:lnSpc>
                <a:spcPts val="3599"/>
              </a:lnSpc>
            </a:pPr>
          </a:p>
        </p:txBody>
      </p:sp>
      <p:grpSp>
        <p:nvGrpSpPr>
          <p:cNvPr name="Group 14" id="14"/>
          <p:cNvGrpSpPr/>
          <p:nvPr/>
        </p:nvGrpSpPr>
        <p:grpSpPr>
          <a:xfrm rot="0">
            <a:off x="4378696" y="-53166"/>
            <a:ext cx="17286479" cy="474301"/>
            <a:chOff x="0" y="0"/>
            <a:chExt cx="4552817" cy="124919"/>
          </a:xfrm>
        </p:grpSpPr>
        <p:sp>
          <p:nvSpPr>
            <p:cNvPr name="Freeform 15" id="15"/>
            <p:cNvSpPr/>
            <p:nvPr/>
          </p:nvSpPr>
          <p:spPr>
            <a:xfrm flipH="false" flipV="false" rot="0">
              <a:off x="0" y="0"/>
              <a:ext cx="4552817" cy="124919"/>
            </a:xfrm>
            <a:custGeom>
              <a:avLst/>
              <a:gdLst/>
              <a:ahLst/>
              <a:cxnLst/>
              <a:rect r="r" b="b" t="t" l="l"/>
              <a:pathLst>
                <a:path h="124919" w="4552817">
                  <a:moveTo>
                    <a:pt x="0" y="0"/>
                  </a:moveTo>
                  <a:lnTo>
                    <a:pt x="4552817" y="0"/>
                  </a:lnTo>
                  <a:lnTo>
                    <a:pt x="4552817" y="124919"/>
                  </a:lnTo>
                  <a:lnTo>
                    <a:pt x="0" y="124919"/>
                  </a:lnTo>
                  <a:close/>
                </a:path>
              </a:pathLst>
            </a:custGeom>
            <a:solidFill>
              <a:srgbClr val="960909"/>
            </a:solidFill>
          </p:spPr>
        </p:sp>
        <p:sp>
          <p:nvSpPr>
            <p:cNvPr name="TextBox 16" id="16"/>
            <p:cNvSpPr txBox="true"/>
            <p:nvPr/>
          </p:nvSpPr>
          <p:spPr>
            <a:xfrm>
              <a:off x="0" y="-57150"/>
              <a:ext cx="4552817" cy="182069"/>
            </a:xfrm>
            <a:prstGeom prst="rect">
              <a:avLst/>
            </a:prstGeom>
          </p:spPr>
          <p:txBody>
            <a:bodyPr anchor="ctr" rtlCol="false" tIns="50800" lIns="50800" bIns="50800" rIns="50800"/>
            <a:lstStyle/>
            <a:p>
              <a:pPr algn="ctr">
                <a:lnSpc>
                  <a:spcPts val="3299"/>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7754" r="0" b="-78912"/>
            </a:stretch>
          </a:blipFill>
        </p:spPr>
      </p:sp>
      <p:grpSp>
        <p:nvGrpSpPr>
          <p:cNvPr name="Group 3" id="3"/>
          <p:cNvGrpSpPr/>
          <p:nvPr/>
        </p:nvGrpSpPr>
        <p:grpSpPr>
          <a:xfrm rot="0">
            <a:off x="-481875" y="9812699"/>
            <a:ext cx="17286479" cy="474301"/>
            <a:chOff x="0" y="0"/>
            <a:chExt cx="4552817" cy="124919"/>
          </a:xfrm>
        </p:grpSpPr>
        <p:sp>
          <p:nvSpPr>
            <p:cNvPr name="Freeform 4" id="4"/>
            <p:cNvSpPr/>
            <p:nvPr/>
          </p:nvSpPr>
          <p:spPr>
            <a:xfrm flipH="false" flipV="false" rot="0">
              <a:off x="0" y="0"/>
              <a:ext cx="4552817" cy="124919"/>
            </a:xfrm>
            <a:custGeom>
              <a:avLst/>
              <a:gdLst/>
              <a:ahLst/>
              <a:cxnLst/>
              <a:rect r="r" b="b" t="t" l="l"/>
              <a:pathLst>
                <a:path h="124919" w="4552817">
                  <a:moveTo>
                    <a:pt x="0" y="0"/>
                  </a:moveTo>
                  <a:lnTo>
                    <a:pt x="4552817" y="0"/>
                  </a:lnTo>
                  <a:lnTo>
                    <a:pt x="4552817" y="124919"/>
                  </a:lnTo>
                  <a:lnTo>
                    <a:pt x="0" y="124919"/>
                  </a:lnTo>
                  <a:close/>
                </a:path>
              </a:pathLst>
            </a:custGeom>
            <a:solidFill>
              <a:srgbClr val="960909"/>
            </a:solidFill>
          </p:spPr>
        </p:sp>
        <p:sp>
          <p:nvSpPr>
            <p:cNvPr name="TextBox 5" id="5"/>
            <p:cNvSpPr txBox="true"/>
            <p:nvPr/>
          </p:nvSpPr>
          <p:spPr>
            <a:xfrm>
              <a:off x="0" y="-57150"/>
              <a:ext cx="4552817" cy="182069"/>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0851367" y="-580459"/>
            <a:ext cx="16192500" cy="172508"/>
            <a:chOff x="0" y="0"/>
            <a:chExt cx="4264691" cy="45434"/>
          </a:xfrm>
        </p:grpSpPr>
        <p:sp>
          <p:nvSpPr>
            <p:cNvPr name="Freeform 7" id="7"/>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8" id="8"/>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sp>
        <p:nvSpPr>
          <p:cNvPr name="TextBox 9" id="9"/>
          <p:cNvSpPr txBox="true"/>
          <p:nvPr/>
        </p:nvSpPr>
        <p:spPr>
          <a:xfrm rot="0">
            <a:off x="458607" y="821529"/>
            <a:ext cx="11219946" cy="2952750"/>
          </a:xfrm>
          <a:prstGeom prst="rect">
            <a:avLst/>
          </a:prstGeom>
        </p:spPr>
        <p:txBody>
          <a:bodyPr anchor="t" rtlCol="false" tIns="0" lIns="0" bIns="0" rIns="0">
            <a:spAutoFit/>
          </a:bodyPr>
          <a:lstStyle/>
          <a:p>
            <a:pPr algn="ctr">
              <a:lnSpc>
                <a:spcPts val="11700"/>
              </a:lnSpc>
            </a:pPr>
            <a:r>
              <a:rPr lang="en-US" b="true" sz="9000" spc="270">
                <a:solidFill>
                  <a:srgbClr val="FF3131"/>
                </a:solidFill>
                <a:latin typeface="Aileron Heavy"/>
                <a:ea typeface="Aileron Heavy"/>
                <a:cs typeface="Aileron Heavy"/>
                <a:sym typeface="Aileron Heavy"/>
              </a:rPr>
              <a:t>Data P</a:t>
            </a:r>
            <a:r>
              <a:rPr lang="en-US" b="true" sz="9000" spc="270">
                <a:solidFill>
                  <a:srgbClr val="FF3131"/>
                </a:solidFill>
                <a:latin typeface="Aileron Heavy"/>
                <a:ea typeface="Aileron Heavy"/>
                <a:cs typeface="Aileron Heavy"/>
                <a:sym typeface="Aileron Heavy"/>
              </a:rPr>
              <a:t>reparation</a:t>
            </a:r>
          </a:p>
          <a:p>
            <a:pPr algn="ctr">
              <a:lnSpc>
                <a:spcPts val="11700"/>
              </a:lnSpc>
            </a:pPr>
          </a:p>
        </p:txBody>
      </p:sp>
      <p:sp>
        <p:nvSpPr>
          <p:cNvPr name="TextBox 10" id="10"/>
          <p:cNvSpPr txBox="true"/>
          <p:nvPr/>
        </p:nvSpPr>
        <p:spPr>
          <a:xfrm rot="0">
            <a:off x="1028700" y="2722277"/>
            <a:ext cx="17286479" cy="1337310"/>
          </a:xfrm>
          <a:prstGeom prst="rect">
            <a:avLst/>
          </a:prstGeom>
        </p:spPr>
        <p:txBody>
          <a:bodyPr anchor="t" rtlCol="false" tIns="0" lIns="0" bIns="0" rIns="0">
            <a:spAutoFit/>
          </a:bodyPr>
          <a:lstStyle/>
          <a:p>
            <a:pPr algn="l">
              <a:lnSpc>
                <a:spcPts val="3599"/>
              </a:lnSpc>
              <a:spcBef>
                <a:spcPct val="0"/>
              </a:spcBef>
            </a:pPr>
            <a:r>
              <a:rPr lang="en-US" sz="2399" spc="71">
                <a:solidFill>
                  <a:srgbClr val="FFFFFF"/>
                </a:solidFill>
                <a:latin typeface="Poppins"/>
                <a:ea typeface="Poppins"/>
                <a:cs typeface="Poppins"/>
                <a:sym typeface="Poppins"/>
              </a:rPr>
              <a:t>Proses persiapan data dilakukan pada dataset “Netflix Movies and TV Shows” dengan langkah-langkah sebagai berikut:</a:t>
            </a:r>
          </a:p>
          <a:p>
            <a:pPr algn="l">
              <a:lnSpc>
                <a:spcPts val="3599"/>
              </a:lnSpc>
              <a:spcBef>
                <a:spcPct val="0"/>
              </a:spcBef>
            </a:pPr>
          </a:p>
        </p:txBody>
      </p:sp>
      <p:grpSp>
        <p:nvGrpSpPr>
          <p:cNvPr name="Group 11" id="11"/>
          <p:cNvGrpSpPr/>
          <p:nvPr/>
        </p:nvGrpSpPr>
        <p:grpSpPr>
          <a:xfrm rot="0">
            <a:off x="4378696" y="-53166"/>
            <a:ext cx="17286479" cy="474301"/>
            <a:chOff x="0" y="0"/>
            <a:chExt cx="4552817" cy="124919"/>
          </a:xfrm>
        </p:grpSpPr>
        <p:sp>
          <p:nvSpPr>
            <p:cNvPr name="Freeform 12" id="12"/>
            <p:cNvSpPr/>
            <p:nvPr/>
          </p:nvSpPr>
          <p:spPr>
            <a:xfrm flipH="false" flipV="false" rot="0">
              <a:off x="0" y="0"/>
              <a:ext cx="4552817" cy="124919"/>
            </a:xfrm>
            <a:custGeom>
              <a:avLst/>
              <a:gdLst/>
              <a:ahLst/>
              <a:cxnLst/>
              <a:rect r="r" b="b" t="t" l="l"/>
              <a:pathLst>
                <a:path h="124919" w="4552817">
                  <a:moveTo>
                    <a:pt x="0" y="0"/>
                  </a:moveTo>
                  <a:lnTo>
                    <a:pt x="4552817" y="0"/>
                  </a:lnTo>
                  <a:lnTo>
                    <a:pt x="4552817" y="124919"/>
                  </a:lnTo>
                  <a:lnTo>
                    <a:pt x="0" y="124919"/>
                  </a:lnTo>
                  <a:close/>
                </a:path>
              </a:pathLst>
            </a:custGeom>
            <a:solidFill>
              <a:srgbClr val="960909"/>
            </a:solidFill>
          </p:spPr>
        </p:sp>
        <p:sp>
          <p:nvSpPr>
            <p:cNvPr name="TextBox 13" id="13"/>
            <p:cNvSpPr txBox="true"/>
            <p:nvPr/>
          </p:nvSpPr>
          <p:spPr>
            <a:xfrm>
              <a:off x="0" y="-57150"/>
              <a:ext cx="4552817" cy="182069"/>
            </a:xfrm>
            <a:prstGeom prst="rect">
              <a:avLst/>
            </a:prstGeom>
          </p:spPr>
          <p:txBody>
            <a:bodyPr anchor="ctr" rtlCol="false" tIns="50800" lIns="50800" bIns="50800" rIns="50800"/>
            <a:lstStyle/>
            <a:p>
              <a:pPr algn="ctr">
                <a:lnSpc>
                  <a:spcPts val="3299"/>
                </a:lnSpc>
              </a:pPr>
            </a:p>
          </p:txBody>
        </p:sp>
      </p:grpSp>
      <p:sp>
        <p:nvSpPr>
          <p:cNvPr name="TextBox 14" id="14"/>
          <p:cNvSpPr txBox="true"/>
          <p:nvPr/>
        </p:nvSpPr>
        <p:spPr>
          <a:xfrm rot="0">
            <a:off x="1028700" y="4326287"/>
            <a:ext cx="10798668" cy="3128010"/>
          </a:xfrm>
          <a:prstGeom prst="rect">
            <a:avLst/>
          </a:prstGeom>
        </p:spPr>
        <p:txBody>
          <a:bodyPr anchor="t" rtlCol="false" tIns="0" lIns="0" bIns="0" rIns="0">
            <a:spAutoFit/>
          </a:bodyPr>
          <a:lstStyle/>
          <a:p>
            <a:pPr algn="just">
              <a:lnSpc>
                <a:spcPts val="3599"/>
              </a:lnSpc>
            </a:pPr>
            <a:r>
              <a:rPr lang="en-US" sz="2399" spc="71">
                <a:solidFill>
                  <a:srgbClr val="FFFFFF"/>
                </a:solidFill>
                <a:latin typeface="Poppins"/>
                <a:ea typeface="Poppins"/>
                <a:cs typeface="Poppins"/>
                <a:sym typeface="Poppins"/>
              </a:rPr>
              <a:t>3.  Kolom dengan nilai kosong terlalu banyak tetap dipertahankan karena masih relevan secara analitis. Sehingga terdapat 3 kolom baru yang dimana nilai null sudah diubah menjadi Unkown.</a:t>
            </a:r>
          </a:p>
          <a:p>
            <a:pPr algn="just">
              <a:lnSpc>
                <a:spcPts val="3599"/>
              </a:lnSpc>
            </a:pPr>
          </a:p>
          <a:p>
            <a:pPr algn="just">
              <a:lnSpc>
                <a:spcPts val="3599"/>
              </a:lnSpc>
            </a:pPr>
          </a:p>
          <a:p>
            <a:pPr algn="just">
              <a:lnSpc>
                <a:spcPts val="3599"/>
              </a:lnSpc>
            </a:pPr>
            <a:r>
              <a:rPr lang="en-US" sz="2399" spc="71">
                <a:solidFill>
                  <a:srgbClr val="FFFFFF"/>
                </a:solidFill>
                <a:latin typeface="Poppins"/>
                <a:ea typeface="Poppins"/>
                <a:cs typeface="Poppins"/>
                <a:sym typeface="Poppins"/>
              </a:rPr>
              <a:t>4. Nilai kosong pada kolom country diisi dengan “Unknown” agar tetap bisa dianalisis dalam kategori tersendiri.</a:t>
            </a:r>
          </a:p>
        </p:txBody>
      </p:sp>
      <p:sp>
        <p:nvSpPr>
          <p:cNvPr name="Freeform 15" id="15"/>
          <p:cNvSpPr/>
          <p:nvPr/>
        </p:nvSpPr>
        <p:spPr>
          <a:xfrm flipH="false" flipV="false" rot="0">
            <a:off x="12231126" y="4209767"/>
            <a:ext cx="5346082" cy="1867467"/>
          </a:xfrm>
          <a:custGeom>
            <a:avLst/>
            <a:gdLst/>
            <a:ahLst/>
            <a:cxnLst/>
            <a:rect r="r" b="b" t="t" l="l"/>
            <a:pathLst>
              <a:path h="1867467" w="5346082">
                <a:moveTo>
                  <a:pt x="0" y="0"/>
                </a:moveTo>
                <a:lnTo>
                  <a:pt x="5346082" y="0"/>
                </a:lnTo>
                <a:lnTo>
                  <a:pt x="5346082" y="1867466"/>
                </a:lnTo>
                <a:lnTo>
                  <a:pt x="0" y="1867466"/>
                </a:lnTo>
                <a:lnTo>
                  <a:pt x="0" y="0"/>
                </a:lnTo>
                <a:close/>
              </a:path>
            </a:pathLst>
          </a:custGeom>
          <a:blipFill>
            <a:blip r:embed="rId3"/>
            <a:stretch>
              <a:fillRect l="0" t="0" r="0" b="0"/>
            </a:stretch>
          </a:blipFill>
        </p:spPr>
      </p:sp>
      <p:sp>
        <p:nvSpPr>
          <p:cNvPr name="Freeform 16" id="16"/>
          <p:cNvSpPr/>
          <p:nvPr/>
        </p:nvSpPr>
        <p:spPr>
          <a:xfrm flipH="false" flipV="false" rot="0">
            <a:off x="8966637" y="7230535"/>
            <a:ext cx="8610571" cy="2203378"/>
          </a:xfrm>
          <a:custGeom>
            <a:avLst/>
            <a:gdLst/>
            <a:ahLst/>
            <a:cxnLst/>
            <a:rect r="r" b="b" t="t" l="l"/>
            <a:pathLst>
              <a:path h="2203378" w="8610571">
                <a:moveTo>
                  <a:pt x="0" y="0"/>
                </a:moveTo>
                <a:lnTo>
                  <a:pt x="8610571" y="0"/>
                </a:lnTo>
                <a:lnTo>
                  <a:pt x="8610571" y="2203378"/>
                </a:lnTo>
                <a:lnTo>
                  <a:pt x="0" y="2203378"/>
                </a:lnTo>
                <a:lnTo>
                  <a:pt x="0" y="0"/>
                </a:lnTo>
                <a:close/>
              </a:path>
            </a:pathLst>
          </a:custGeom>
          <a:blipFill>
            <a:blip r:embed="rId4"/>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0638" r="0" b="-106028"/>
            </a:stretch>
          </a:blipFill>
        </p:spPr>
      </p:sp>
      <p:grpSp>
        <p:nvGrpSpPr>
          <p:cNvPr name="Group 3" id="3"/>
          <p:cNvGrpSpPr/>
          <p:nvPr/>
        </p:nvGrpSpPr>
        <p:grpSpPr>
          <a:xfrm rot="0">
            <a:off x="0" y="10124017"/>
            <a:ext cx="16192500" cy="172508"/>
            <a:chOff x="0" y="0"/>
            <a:chExt cx="4264691" cy="45434"/>
          </a:xfrm>
        </p:grpSpPr>
        <p:sp>
          <p:nvSpPr>
            <p:cNvPr name="Freeform 4" id="4"/>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5" id="5"/>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6192500" y="0"/>
            <a:ext cx="2283181" cy="167947"/>
            <a:chOff x="0" y="0"/>
            <a:chExt cx="601332" cy="44233"/>
          </a:xfrm>
        </p:grpSpPr>
        <p:sp>
          <p:nvSpPr>
            <p:cNvPr name="Freeform 7" id="7"/>
            <p:cNvSpPr/>
            <p:nvPr/>
          </p:nvSpPr>
          <p:spPr>
            <a:xfrm flipH="false" flipV="false" rot="0">
              <a:off x="0" y="0"/>
              <a:ext cx="601332" cy="44233"/>
            </a:xfrm>
            <a:custGeom>
              <a:avLst/>
              <a:gdLst/>
              <a:ahLst/>
              <a:cxnLst/>
              <a:rect r="r" b="b" t="t" l="l"/>
              <a:pathLst>
                <a:path h="44233" w="601332">
                  <a:moveTo>
                    <a:pt x="0" y="0"/>
                  </a:moveTo>
                  <a:lnTo>
                    <a:pt x="601332" y="0"/>
                  </a:lnTo>
                  <a:lnTo>
                    <a:pt x="601332" y="44233"/>
                  </a:lnTo>
                  <a:lnTo>
                    <a:pt x="0" y="44233"/>
                  </a:lnTo>
                  <a:close/>
                </a:path>
              </a:pathLst>
            </a:custGeom>
            <a:solidFill>
              <a:srgbClr val="960909"/>
            </a:solidFill>
          </p:spPr>
        </p:sp>
        <p:sp>
          <p:nvSpPr>
            <p:cNvPr name="TextBox 8" id="8"/>
            <p:cNvSpPr txBox="true"/>
            <p:nvPr/>
          </p:nvSpPr>
          <p:spPr>
            <a:xfrm>
              <a:off x="0" y="-57150"/>
              <a:ext cx="601332" cy="101383"/>
            </a:xfrm>
            <a:prstGeom prst="rect">
              <a:avLst/>
            </a:prstGeom>
          </p:spPr>
          <p:txBody>
            <a:bodyPr anchor="ctr" rtlCol="false" tIns="50800" lIns="50800" bIns="50800" rIns="50800"/>
            <a:lstStyle/>
            <a:p>
              <a:pPr algn="ctr">
                <a:lnSpc>
                  <a:spcPts val="3299"/>
                </a:lnSpc>
              </a:pPr>
            </a:p>
          </p:txBody>
        </p:sp>
      </p:grpSp>
      <p:sp>
        <p:nvSpPr>
          <p:cNvPr name="Freeform 9" id="9"/>
          <p:cNvSpPr/>
          <p:nvPr/>
        </p:nvSpPr>
        <p:spPr>
          <a:xfrm flipH="false" flipV="false" rot="0">
            <a:off x="3965178" y="2587713"/>
            <a:ext cx="11333940" cy="5666902"/>
          </a:xfrm>
          <a:custGeom>
            <a:avLst/>
            <a:gdLst/>
            <a:ahLst/>
            <a:cxnLst/>
            <a:rect r="r" b="b" t="t" l="l"/>
            <a:pathLst>
              <a:path h="5666902" w="11333940">
                <a:moveTo>
                  <a:pt x="0" y="0"/>
                </a:moveTo>
                <a:lnTo>
                  <a:pt x="11333940" y="0"/>
                </a:lnTo>
                <a:lnTo>
                  <a:pt x="11333940" y="5666902"/>
                </a:lnTo>
                <a:lnTo>
                  <a:pt x="0" y="5666902"/>
                </a:lnTo>
                <a:lnTo>
                  <a:pt x="0" y="0"/>
                </a:lnTo>
                <a:close/>
              </a:path>
            </a:pathLst>
          </a:custGeom>
          <a:blipFill>
            <a:blip r:embed="rId3"/>
            <a:stretch>
              <a:fillRect l="-426" t="-420" r="0" b="-420"/>
            </a:stretch>
          </a:blipFill>
        </p:spPr>
      </p:sp>
      <p:sp>
        <p:nvSpPr>
          <p:cNvPr name="TextBox 10" id="10"/>
          <p:cNvSpPr txBox="true"/>
          <p:nvPr/>
        </p:nvSpPr>
        <p:spPr>
          <a:xfrm rot="0">
            <a:off x="586309" y="422271"/>
            <a:ext cx="12468555" cy="1298583"/>
          </a:xfrm>
          <a:prstGeom prst="rect">
            <a:avLst/>
          </a:prstGeom>
        </p:spPr>
        <p:txBody>
          <a:bodyPr anchor="t" rtlCol="false" tIns="0" lIns="0" bIns="0" rIns="0">
            <a:spAutoFit/>
          </a:bodyPr>
          <a:lstStyle/>
          <a:p>
            <a:pPr algn="l">
              <a:lnSpc>
                <a:spcPts val="9991"/>
              </a:lnSpc>
            </a:pPr>
            <a:r>
              <a:rPr lang="en-US" sz="9083" b="true">
                <a:solidFill>
                  <a:srgbClr val="FF3131"/>
                </a:solidFill>
                <a:latin typeface="Aileron Heavy"/>
                <a:ea typeface="Aileron Heavy"/>
                <a:cs typeface="Aileron Heavy"/>
                <a:sym typeface="Aileron Heavy"/>
              </a:rPr>
              <a:t>D</a:t>
            </a:r>
            <a:r>
              <a:rPr lang="en-US" sz="9083" b="true">
                <a:solidFill>
                  <a:srgbClr val="FF3131"/>
                </a:solidFill>
                <a:latin typeface="Aileron Heavy"/>
                <a:ea typeface="Aileron Heavy"/>
                <a:cs typeface="Aileron Heavy"/>
                <a:sym typeface="Aileron Heavy"/>
              </a:rPr>
              <a:t>escriptive Analysis </a:t>
            </a:r>
          </a:p>
        </p:txBody>
      </p:sp>
      <p:sp>
        <p:nvSpPr>
          <p:cNvPr name="TextBox 11" id="11"/>
          <p:cNvSpPr txBox="true"/>
          <p:nvPr/>
        </p:nvSpPr>
        <p:spPr>
          <a:xfrm rot="0">
            <a:off x="825355" y="1888578"/>
            <a:ext cx="5688410" cy="441960"/>
          </a:xfrm>
          <a:prstGeom prst="rect">
            <a:avLst/>
          </a:prstGeom>
        </p:spPr>
        <p:txBody>
          <a:bodyPr anchor="t" rtlCol="false" tIns="0" lIns="0" bIns="0" rIns="0">
            <a:spAutoFit/>
          </a:bodyPr>
          <a:lstStyle/>
          <a:p>
            <a:pPr algn="ctr">
              <a:lnSpc>
                <a:spcPts val="3599"/>
              </a:lnSpc>
              <a:spcBef>
                <a:spcPct val="0"/>
              </a:spcBef>
            </a:pPr>
            <a:r>
              <a:rPr lang="en-US" sz="2399" spc="71">
                <a:solidFill>
                  <a:srgbClr val="191919"/>
                </a:solidFill>
                <a:latin typeface="Poppins"/>
                <a:ea typeface="Poppins"/>
                <a:cs typeface="Poppins"/>
                <a:sym typeface="Poppins"/>
              </a:rPr>
              <a:t>Visualisasi Rata-rata tahun release</a:t>
            </a:r>
          </a:p>
        </p:txBody>
      </p:sp>
      <p:sp>
        <p:nvSpPr>
          <p:cNvPr name="TextBox 12" id="12"/>
          <p:cNvSpPr txBox="true"/>
          <p:nvPr/>
        </p:nvSpPr>
        <p:spPr>
          <a:xfrm rot="0">
            <a:off x="0" y="8426065"/>
            <a:ext cx="18288000" cy="1337310"/>
          </a:xfrm>
          <a:prstGeom prst="rect">
            <a:avLst/>
          </a:prstGeom>
        </p:spPr>
        <p:txBody>
          <a:bodyPr anchor="t" rtlCol="false" tIns="0" lIns="0" bIns="0" rIns="0">
            <a:spAutoFit/>
          </a:bodyPr>
          <a:lstStyle/>
          <a:p>
            <a:pPr algn="ctr">
              <a:lnSpc>
                <a:spcPts val="3599"/>
              </a:lnSpc>
              <a:spcBef>
                <a:spcPct val="0"/>
              </a:spcBef>
            </a:pPr>
            <a:r>
              <a:rPr lang="en-US" sz="2399" spc="71">
                <a:solidFill>
                  <a:srgbClr val="191919"/>
                </a:solidFill>
                <a:latin typeface="Poppins"/>
                <a:ea typeface="Poppins"/>
                <a:cs typeface="Poppins"/>
                <a:sym typeface="Poppins"/>
              </a:rPr>
              <a:t>Pada bagian ini dijelaskan visualisasi dengan rata-rata tahun release yang dimana ketika filter diterapkan contohnya dari tahun 2001 hingga 2021 maka akan memunculkan rata-rata tahun mana saja yang paling banyak rilis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913" r="0" b="-72752"/>
            </a:stretch>
          </a:blipFill>
        </p:spPr>
      </p:sp>
      <p:grpSp>
        <p:nvGrpSpPr>
          <p:cNvPr name="Group 3" id="3"/>
          <p:cNvGrpSpPr/>
          <p:nvPr/>
        </p:nvGrpSpPr>
        <p:grpSpPr>
          <a:xfrm rot="0">
            <a:off x="0" y="10124017"/>
            <a:ext cx="16192500" cy="172508"/>
            <a:chOff x="0" y="0"/>
            <a:chExt cx="4264691" cy="45434"/>
          </a:xfrm>
        </p:grpSpPr>
        <p:sp>
          <p:nvSpPr>
            <p:cNvPr name="Freeform 4" id="4"/>
            <p:cNvSpPr/>
            <p:nvPr/>
          </p:nvSpPr>
          <p:spPr>
            <a:xfrm flipH="false" flipV="false" rot="0">
              <a:off x="0" y="0"/>
              <a:ext cx="4264691" cy="45434"/>
            </a:xfrm>
            <a:custGeom>
              <a:avLst/>
              <a:gdLst/>
              <a:ahLst/>
              <a:cxnLst/>
              <a:rect r="r" b="b" t="t" l="l"/>
              <a:pathLst>
                <a:path h="45434" w="4264691">
                  <a:moveTo>
                    <a:pt x="0" y="0"/>
                  </a:moveTo>
                  <a:lnTo>
                    <a:pt x="4264691" y="0"/>
                  </a:lnTo>
                  <a:lnTo>
                    <a:pt x="4264691" y="45434"/>
                  </a:lnTo>
                  <a:lnTo>
                    <a:pt x="0" y="45434"/>
                  </a:lnTo>
                  <a:close/>
                </a:path>
              </a:pathLst>
            </a:custGeom>
            <a:solidFill>
              <a:srgbClr val="960909"/>
            </a:solidFill>
          </p:spPr>
        </p:sp>
        <p:sp>
          <p:nvSpPr>
            <p:cNvPr name="TextBox 5" id="5"/>
            <p:cNvSpPr txBox="true"/>
            <p:nvPr/>
          </p:nvSpPr>
          <p:spPr>
            <a:xfrm>
              <a:off x="0" y="-57150"/>
              <a:ext cx="4264691" cy="102584"/>
            </a:xfrm>
            <a:prstGeom prst="rect">
              <a:avLst/>
            </a:prstGeom>
          </p:spPr>
          <p:txBody>
            <a:bodyPr anchor="ctr" rtlCol="false" tIns="50800" lIns="50800" bIns="50800" rIns="50800"/>
            <a:lstStyle/>
            <a:p>
              <a:pPr algn="ctr">
                <a:lnSpc>
                  <a:spcPts val="3299"/>
                </a:lnSpc>
              </a:pPr>
            </a:p>
          </p:txBody>
        </p:sp>
      </p:grpSp>
      <p:grpSp>
        <p:nvGrpSpPr>
          <p:cNvPr name="Group 6" id="6"/>
          <p:cNvGrpSpPr/>
          <p:nvPr/>
        </p:nvGrpSpPr>
        <p:grpSpPr>
          <a:xfrm rot="0">
            <a:off x="16192500" y="0"/>
            <a:ext cx="2283181" cy="167947"/>
            <a:chOff x="0" y="0"/>
            <a:chExt cx="601332" cy="44233"/>
          </a:xfrm>
        </p:grpSpPr>
        <p:sp>
          <p:nvSpPr>
            <p:cNvPr name="Freeform 7" id="7"/>
            <p:cNvSpPr/>
            <p:nvPr/>
          </p:nvSpPr>
          <p:spPr>
            <a:xfrm flipH="false" flipV="false" rot="0">
              <a:off x="0" y="0"/>
              <a:ext cx="601332" cy="44233"/>
            </a:xfrm>
            <a:custGeom>
              <a:avLst/>
              <a:gdLst/>
              <a:ahLst/>
              <a:cxnLst/>
              <a:rect r="r" b="b" t="t" l="l"/>
              <a:pathLst>
                <a:path h="44233" w="601332">
                  <a:moveTo>
                    <a:pt x="0" y="0"/>
                  </a:moveTo>
                  <a:lnTo>
                    <a:pt x="601332" y="0"/>
                  </a:lnTo>
                  <a:lnTo>
                    <a:pt x="601332" y="44233"/>
                  </a:lnTo>
                  <a:lnTo>
                    <a:pt x="0" y="44233"/>
                  </a:lnTo>
                  <a:close/>
                </a:path>
              </a:pathLst>
            </a:custGeom>
            <a:solidFill>
              <a:srgbClr val="960909"/>
            </a:solidFill>
          </p:spPr>
        </p:sp>
        <p:sp>
          <p:nvSpPr>
            <p:cNvPr name="TextBox 8" id="8"/>
            <p:cNvSpPr txBox="true"/>
            <p:nvPr/>
          </p:nvSpPr>
          <p:spPr>
            <a:xfrm>
              <a:off x="0" y="-57150"/>
              <a:ext cx="601332" cy="101383"/>
            </a:xfrm>
            <a:prstGeom prst="rect">
              <a:avLst/>
            </a:prstGeom>
          </p:spPr>
          <p:txBody>
            <a:bodyPr anchor="ctr" rtlCol="false" tIns="50800" lIns="50800" bIns="50800" rIns="50800"/>
            <a:lstStyle/>
            <a:p>
              <a:pPr algn="ctr">
                <a:lnSpc>
                  <a:spcPts val="3299"/>
                </a:lnSpc>
              </a:pPr>
            </a:p>
          </p:txBody>
        </p:sp>
      </p:grpSp>
      <p:sp>
        <p:nvSpPr>
          <p:cNvPr name="Freeform 9" id="9"/>
          <p:cNvSpPr/>
          <p:nvPr/>
        </p:nvSpPr>
        <p:spPr>
          <a:xfrm flipH="false" flipV="false" rot="0">
            <a:off x="711167" y="2542575"/>
            <a:ext cx="5688195" cy="6757311"/>
          </a:xfrm>
          <a:custGeom>
            <a:avLst/>
            <a:gdLst/>
            <a:ahLst/>
            <a:cxnLst/>
            <a:rect r="r" b="b" t="t" l="l"/>
            <a:pathLst>
              <a:path h="6757311" w="5688195">
                <a:moveTo>
                  <a:pt x="0" y="0"/>
                </a:moveTo>
                <a:lnTo>
                  <a:pt x="5688196" y="0"/>
                </a:lnTo>
                <a:lnTo>
                  <a:pt x="5688196" y="6757311"/>
                </a:lnTo>
                <a:lnTo>
                  <a:pt x="0" y="6757311"/>
                </a:lnTo>
                <a:lnTo>
                  <a:pt x="0" y="0"/>
                </a:lnTo>
                <a:close/>
              </a:path>
            </a:pathLst>
          </a:custGeom>
          <a:blipFill>
            <a:blip r:embed="rId3"/>
            <a:stretch>
              <a:fillRect l="0" t="0" r="-138296" b="0"/>
            </a:stretch>
          </a:blipFill>
        </p:spPr>
      </p:sp>
      <p:sp>
        <p:nvSpPr>
          <p:cNvPr name="Freeform 10" id="10"/>
          <p:cNvSpPr/>
          <p:nvPr/>
        </p:nvSpPr>
        <p:spPr>
          <a:xfrm flipH="false" flipV="false" rot="0">
            <a:off x="6399363" y="2542575"/>
            <a:ext cx="2344241" cy="6757311"/>
          </a:xfrm>
          <a:custGeom>
            <a:avLst/>
            <a:gdLst/>
            <a:ahLst/>
            <a:cxnLst/>
            <a:rect r="r" b="b" t="t" l="l"/>
            <a:pathLst>
              <a:path h="6757311" w="2344241">
                <a:moveTo>
                  <a:pt x="0" y="0"/>
                </a:moveTo>
                <a:lnTo>
                  <a:pt x="2344241" y="0"/>
                </a:lnTo>
                <a:lnTo>
                  <a:pt x="2344241" y="6757311"/>
                </a:lnTo>
                <a:lnTo>
                  <a:pt x="0" y="6757311"/>
                </a:lnTo>
                <a:lnTo>
                  <a:pt x="0" y="0"/>
                </a:lnTo>
                <a:close/>
              </a:path>
            </a:pathLst>
          </a:custGeom>
          <a:blipFill>
            <a:blip r:embed="rId3"/>
            <a:stretch>
              <a:fillRect l="-478216" t="0" r="0" b="0"/>
            </a:stretch>
          </a:blipFill>
        </p:spPr>
      </p:sp>
      <p:sp>
        <p:nvSpPr>
          <p:cNvPr name="TextBox 11" id="11"/>
          <p:cNvSpPr txBox="true"/>
          <p:nvPr/>
        </p:nvSpPr>
        <p:spPr>
          <a:xfrm rot="0">
            <a:off x="586309" y="564775"/>
            <a:ext cx="12468555" cy="1298583"/>
          </a:xfrm>
          <a:prstGeom prst="rect">
            <a:avLst/>
          </a:prstGeom>
        </p:spPr>
        <p:txBody>
          <a:bodyPr anchor="t" rtlCol="false" tIns="0" lIns="0" bIns="0" rIns="0">
            <a:spAutoFit/>
          </a:bodyPr>
          <a:lstStyle/>
          <a:p>
            <a:pPr algn="l">
              <a:lnSpc>
                <a:spcPts val="9991"/>
              </a:lnSpc>
            </a:pPr>
            <a:r>
              <a:rPr lang="en-US" sz="9083" b="true">
                <a:solidFill>
                  <a:srgbClr val="960909"/>
                </a:solidFill>
                <a:latin typeface="Aileron Heavy"/>
                <a:ea typeface="Aileron Heavy"/>
                <a:cs typeface="Aileron Heavy"/>
                <a:sym typeface="Aileron Heavy"/>
              </a:rPr>
              <a:t>Descriptive Analysis </a:t>
            </a:r>
          </a:p>
        </p:txBody>
      </p:sp>
      <p:sp>
        <p:nvSpPr>
          <p:cNvPr name="TextBox 12" id="12"/>
          <p:cNvSpPr txBox="true"/>
          <p:nvPr/>
        </p:nvSpPr>
        <p:spPr>
          <a:xfrm rot="0">
            <a:off x="711167" y="1938690"/>
            <a:ext cx="2050703" cy="441960"/>
          </a:xfrm>
          <a:prstGeom prst="rect">
            <a:avLst/>
          </a:prstGeom>
        </p:spPr>
        <p:txBody>
          <a:bodyPr anchor="t" rtlCol="false" tIns="0" lIns="0" bIns="0" rIns="0">
            <a:spAutoFit/>
          </a:bodyPr>
          <a:lstStyle/>
          <a:p>
            <a:pPr algn="ctr">
              <a:lnSpc>
                <a:spcPts val="3599"/>
              </a:lnSpc>
              <a:spcBef>
                <a:spcPct val="0"/>
              </a:spcBef>
            </a:pPr>
            <a:r>
              <a:rPr lang="en-US" sz="2399" spc="71">
                <a:solidFill>
                  <a:srgbClr val="FFFFFF"/>
                </a:solidFill>
                <a:latin typeface="Poppins"/>
                <a:ea typeface="Poppins"/>
                <a:cs typeface="Poppins"/>
                <a:sym typeface="Poppins"/>
              </a:rPr>
              <a:t>Top</a:t>
            </a:r>
            <a:r>
              <a:rPr lang="en-US" sz="2399" spc="71">
                <a:solidFill>
                  <a:srgbClr val="FFFFFF"/>
                </a:solidFill>
                <a:latin typeface="Poppins"/>
                <a:ea typeface="Poppins"/>
                <a:cs typeface="Poppins"/>
                <a:sym typeface="Poppins"/>
              </a:rPr>
              <a:t> 10 Genre</a:t>
            </a:r>
          </a:p>
        </p:txBody>
      </p:sp>
      <p:sp>
        <p:nvSpPr>
          <p:cNvPr name="TextBox 13" id="13"/>
          <p:cNvSpPr txBox="true"/>
          <p:nvPr/>
        </p:nvSpPr>
        <p:spPr>
          <a:xfrm rot="0">
            <a:off x="8990953" y="3581624"/>
            <a:ext cx="8964693" cy="5133975"/>
          </a:xfrm>
          <a:prstGeom prst="rect">
            <a:avLst/>
          </a:prstGeom>
        </p:spPr>
        <p:txBody>
          <a:bodyPr anchor="t" rtlCol="false" tIns="0" lIns="0" bIns="0" rIns="0">
            <a:spAutoFit/>
          </a:bodyPr>
          <a:lstStyle/>
          <a:p>
            <a:pPr algn="just">
              <a:lnSpc>
                <a:spcPts val="3749"/>
              </a:lnSpc>
              <a:spcBef>
                <a:spcPct val="0"/>
              </a:spcBef>
            </a:pPr>
            <a:r>
              <a:rPr lang="en-US" sz="2499" spc="74">
                <a:solidFill>
                  <a:srgbClr val="191919"/>
                </a:solidFill>
                <a:latin typeface="Poppins"/>
                <a:ea typeface="Poppins"/>
                <a:cs typeface="Poppins"/>
                <a:sym typeface="Poppins"/>
              </a:rPr>
              <a:t>Pada visualisasi gambar Top 10 Genre Teratas Jumlah Tayangan Terbanyak di Netflix, visualisasi ini membantu memahami genre apa yang paling dominan di platform tersebut. Dari visualisasi, terlihat bahwa genre Drama, International Movies, dan Documentaries merupakan kategori dengan jumlah penayangan terbanyak. Pola yang ditunjukkan dalam gambar mengindikasikan bahwa Netflix banyak memproduksi genre dokumenter dan drama dibandingkan dengan genre lainnya.</a:t>
            </a:r>
          </a:p>
          <a:p>
            <a:pPr algn="just">
              <a:lnSpc>
                <a:spcPts val="3749"/>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DAG1wHoKsTg</dc:identifier>
  <dcterms:modified xsi:type="dcterms:W3CDTF">2011-08-01T06:04:30Z</dcterms:modified>
  <cp:revision>1</cp:revision>
  <dc:title>Presentasi_UTS_Prak_19</dc:title>
</cp:coreProperties>
</file>

<file path=docProps/thumbnail.jpeg>
</file>